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7"/>
  </p:notesMasterIdLst>
  <p:sldIdLst>
    <p:sldId id="327" r:id="rId2"/>
    <p:sldId id="287" r:id="rId3"/>
    <p:sldId id="320" r:id="rId4"/>
    <p:sldId id="263" r:id="rId5"/>
    <p:sldId id="295" r:id="rId6"/>
    <p:sldId id="293" r:id="rId7"/>
    <p:sldId id="264" r:id="rId8"/>
    <p:sldId id="298" r:id="rId9"/>
    <p:sldId id="318" r:id="rId10"/>
    <p:sldId id="319" r:id="rId11"/>
    <p:sldId id="323" r:id="rId12"/>
    <p:sldId id="296" r:id="rId13"/>
    <p:sldId id="265" r:id="rId14"/>
    <p:sldId id="266" r:id="rId15"/>
    <p:sldId id="286" r:id="rId16"/>
    <p:sldId id="267" r:id="rId17"/>
    <p:sldId id="268" r:id="rId18"/>
    <p:sldId id="277" r:id="rId19"/>
    <p:sldId id="270" r:id="rId20"/>
    <p:sldId id="271" r:id="rId21"/>
    <p:sldId id="275" r:id="rId22"/>
    <p:sldId id="274" r:id="rId23"/>
    <p:sldId id="272" r:id="rId24"/>
    <p:sldId id="273" r:id="rId25"/>
    <p:sldId id="276" r:id="rId26"/>
    <p:sldId id="261" r:id="rId27"/>
    <p:sldId id="301" r:id="rId28"/>
    <p:sldId id="305" r:id="rId29"/>
    <p:sldId id="304" r:id="rId30"/>
    <p:sldId id="281" r:id="rId31"/>
    <p:sldId id="258" r:id="rId32"/>
    <p:sldId id="259" r:id="rId33"/>
    <p:sldId id="321" r:id="rId34"/>
    <p:sldId id="322" r:id="rId35"/>
    <p:sldId id="326" r:id="rId36"/>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0099"/>
    <a:srgbClr val="333333"/>
    <a:srgbClr val="4D4D4D"/>
    <a:srgbClr val="EEF0F8"/>
    <a:srgbClr val="D9DEEF"/>
    <a:srgbClr val="F4F5F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8" autoAdjust="0"/>
    <p:restoredTop sz="94660"/>
  </p:normalViewPr>
  <p:slideViewPr>
    <p:cSldViewPr>
      <p:cViewPr varScale="1">
        <p:scale>
          <a:sx n="87" d="100"/>
          <a:sy n="87" d="100"/>
        </p:scale>
        <p:origin x="14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E2D90-93F7-4EDF-A37F-5084D221C974}"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ru-RU"/>
        </a:p>
      </dgm:t>
    </dgm:pt>
    <dgm:pt modelId="{1DF1D9ED-62CC-4DF1-A7DB-A4D215580A81}">
      <dgm:prSet phldrT="[Текст]"/>
      <dgm:spPr/>
      <dgm:t>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Кутикула</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C72ED950-D64F-49B9-8377-287D61F3D3C8}" type="parTrans" cxnId="{8211F203-F434-4094-9C80-99463823FEDF}">
      <dgm:prSet/>
      <dgm:spPr/>
      <dgm:t>
        <a:bodyPr/>
        <a:lstStyle/>
        <a:p>
          <a:endParaRPr lang="ru-RU"/>
        </a:p>
      </dgm:t>
    </dgm:pt>
    <dgm:pt modelId="{EDC5DEDF-2C30-4213-8241-A13389BE3437}" type="sibTrans" cxnId="{8211F203-F434-4094-9C80-99463823FEDF}">
      <dgm:prSet/>
      <dgm:spPr/>
      <dgm:t>
        <a:bodyPr/>
        <a:lstStyle/>
        <a:p>
          <a:endParaRPr lang="ru-RU"/>
        </a:p>
      </dgm:t>
    </dgm:pt>
    <dgm:pt modelId="{4A68A909-B4F5-4701-91DF-6A71E384001B}">
      <dgm:prSet phldrT="[Текст]"/>
      <dgm:spPr/>
      <dgm:t>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Первичная кутикула</a:t>
          </a:r>
        </a:p>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Внутренний тонкий гомогенный слой гликопротеинов, вырабатывающихся </a:t>
          </a:r>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энамелобластами</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5B0CF39C-144D-4655-8E14-13650F5DC5C6}" type="parTrans" cxnId="{A8A09F7B-8803-467C-80B0-92CEEE66F389}">
      <dgm:prSet/>
      <dgm:spPr/>
      <dgm:t>
        <a:bodyPr/>
        <a:lstStyle/>
        <a:p>
          <a:endParaRPr lang="ru-RU"/>
        </a:p>
      </dgm:t>
    </dgm:pt>
    <dgm:pt modelId="{BB90AB3D-C650-458D-8DF8-E47CD3EE39DF}" type="sibTrans" cxnId="{A8A09F7B-8803-467C-80B0-92CEEE66F389}">
      <dgm:prSet/>
      <dgm:spPr/>
      <dgm:t>
        <a:bodyPr/>
        <a:lstStyle/>
        <a:p>
          <a:endParaRPr lang="ru-RU"/>
        </a:p>
      </dgm:t>
    </dgm:pt>
    <dgm:pt modelId="{1F418B12-271B-4533-B863-9821AFA26E2A}">
      <dgm:prSet phldrT="[Текст]"/>
      <dgm:spPr/>
      <dgm:t>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Вторичная кутикула</a:t>
          </a:r>
        </a:p>
        <a:p>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Образована наружным слоем редуцированного эпителия эмалевого органа</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53E41BF4-CCDE-4571-81A7-47AC041BF3F3}" type="parTrans" cxnId="{6D95FC73-C8DF-47BF-BF74-109A0A6F5B6A}">
      <dgm:prSet/>
      <dgm:spPr/>
      <dgm:t>
        <a:bodyPr/>
        <a:lstStyle/>
        <a:p>
          <a:endParaRPr lang="ru-RU"/>
        </a:p>
      </dgm:t>
    </dgm:pt>
    <dgm:pt modelId="{DB7B8593-D4CD-4F49-B648-35289A23E5B2}" type="sibTrans" cxnId="{6D95FC73-C8DF-47BF-BF74-109A0A6F5B6A}">
      <dgm:prSet/>
      <dgm:spPr/>
      <dgm:t>
        <a:bodyPr/>
        <a:lstStyle/>
        <a:p>
          <a:endParaRPr lang="ru-RU"/>
        </a:p>
      </dgm:t>
    </dgm:pt>
    <dgm:pt modelId="{85C3D1FE-0952-4C72-A0F6-E8FC95F9007B}" type="pres">
      <dgm:prSet presAssocID="{501E2D90-93F7-4EDF-A37F-5084D221C974}" presName="hierChild1" presStyleCnt="0">
        <dgm:presLayoutVars>
          <dgm:chPref val="1"/>
          <dgm:dir/>
          <dgm:animOne val="branch"/>
          <dgm:animLvl val="lvl"/>
          <dgm:resizeHandles/>
        </dgm:presLayoutVars>
      </dgm:prSet>
      <dgm:spPr/>
      <dgm:t>
        <a:bodyPr/>
        <a:lstStyle/>
        <a:p>
          <a:endParaRPr lang="ru-RU"/>
        </a:p>
      </dgm:t>
    </dgm:pt>
    <dgm:pt modelId="{ADD3A2D9-9961-4149-A13A-89B102B58588}" type="pres">
      <dgm:prSet presAssocID="{1DF1D9ED-62CC-4DF1-A7DB-A4D215580A81}" presName="hierRoot1" presStyleCnt="0"/>
      <dgm:spPr/>
    </dgm:pt>
    <dgm:pt modelId="{1A89FC79-2705-4B88-9DC4-7E877D7E5E47}" type="pres">
      <dgm:prSet presAssocID="{1DF1D9ED-62CC-4DF1-A7DB-A4D215580A81}" presName="composite" presStyleCnt="0"/>
      <dgm:spPr/>
    </dgm:pt>
    <dgm:pt modelId="{86E323F2-1453-47E4-A01F-6E19C73D06FE}" type="pres">
      <dgm:prSet presAssocID="{1DF1D9ED-62CC-4DF1-A7DB-A4D215580A81}" presName="background" presStyleLbl="node0" presStyleIdx="0" presStyleCnt="1"/>
      <dgm:spPr/>
    </dgm:pt>
    <dgm:pt modelId="{41E4C8B6-F844-4FEC-A2A0-C4852830C44D}" type="pres">
      <dgm:prSet presAssocID="{1DF1D9ED-62CC-4DF1-A7DB-A4D215580A81}" presName="text" presStyleLbl="fgAcc0" presStyleIdx="0" presStyleCnt="1" custScaleY="33496">
        <dgm:presLayoutVars>
          <dgm:chPref val="3"/>
        </dgm:presLayoutVars>
      </dgm:prSet>
      <dgm:spPr/>
      <dgm:t>
        <a:bodyPr/>
        <a:lstStyle/>
        <a:p>
          <a:endParaRPr lang="ru-RU"/>
        </a:p>
      </dgm:t>
    </dgm:pt>
    <dgm:pt modelId="{9A40A2DF-C8CB-4BE1-A0BE-0B107D00849E}" type="pres">
      <dgm:prSet presAssocID="{1DF1D9ED-62CC-4DF1-A7DB-A4D215580A81}" presName="hierChild2" presStyleCnt="0"/>
      <dgm:spPr/>
    </dgm:pt>
    <dgm:pt modelId="{338ACCC6-B8B6-4A44-B782-12E9A3F88FEA}" type="pres">
      <dgm:prSet presAssocID="{5B0CF39C-144D-4655-8E14-13650F5DC5C6}" presName="Name10" presStyleLbl="parChTrans1D2" presStyleIdx="0" presStyleCnt="2"/>
      <dgm:spPr/>
      <dgm:t>
        <a:bodyPr/>
        <a:lstStyle/>
        <a:p>
          <a:endParaRPr lang="ru-RU"/>
        </a:p>
      </dgm:t>
    </dgm:pt>
    <dgm:pt modelId="{CCF9972E-D53E-402C-923A-49830471C04A}" type="pres">
      <dgm:prSet presAssocID="{4A68A909-B4F5-4701-91DF-6A71E384001B}" presName="hierRoot2" presStyleCnt="0"/>
      <dgm:spPr/>
    </dgm:pt>
    <dgm:pt modelId="{89F4F321-FBDB-49C7-BFEE-8716E75F1152}" type="pres">
      <dgm:prSet presAssocID="{4A68A909-B4F5-4701-91DF-6A71E384001B}" presName="composite2" presStyleCnt="0"/>
      <dgm:spPr/>
    </dgm:pt>
    <dgm:pt modelId="{BC4F4FCF-75F4-403D-B873-3CCAC42E733D}" type="pres">
      <dgm:prSet presAssocID="{4A68A909-B4F5-4701-91DF-6A71E384001B}" presName="background2" presStyleLbl="node2" presStyleIdx="0" presStyleCnt="2"/>
      <dgm:spPr/>
    </dgm:pt>
    <dgm:pt modelId="{19015132-DCA7-4E5B-92CD-F0AED5734F1C}" type="pres">
      <dgm:prSet presAssocID="{4A68A909-B4F5-4701-91DF-6A71E384001B}" presName="text2" presStyleLbl="fgAcc2" presStyleIdx="0" presStyleCnt="2" custScaleX="160919" custScaleY="141243">
        <dgm:presLayoutVars>
          <dgm:chPref val="3"/>
        </dgm:presLayoutVars>
      </dgm:prSet>
      <dgm:spPr/>
      <dgm:t>
        <a:bodyPr/>
        <a:lstStyle/>
        <a:p>
          <a:endParaRPr lang="ru-RU"/>
        </a:p>
      </dgm:t>
    </dgm:pt>
    <dgm:pt modelId="{D0D0A519-A8B2-4C6C-B8AD-32504DD9569F}" type="pres">
      <dgm:prSet presAssocID="{4A68A909-B4F5-4701-91DF-6A71E384001B}" presName="hierChild3" presStyleCnt="0"/>
      <dgm:spPr/>
    </dgm:pt>
    <dgm:pt modelId="{EB6456BA-CF86-44E7-8AA0-6DA1D968DF10}" type="pres">
      <dgm:prSet presAssocID="{53E41BF4-CCDE-4571-81A7-47AC041BF3F3}" presName="Name10" presStyleLbl="parChTrans1D2" presStyleIdx="1" presStyleCnt="2"/>
      <dgm:spPr/>
      <dgm:t>
        <a:bodyPr/>
        <a:lstStyle/>
        <a:p>
          <a:endParaRPr lang="ru-RU"/>
        </a:p>
      </dgm:t>
    </dgm:pt>
    <dgm:pt modelId="{5F9045B7-10FE-48FB-B6A0-F6A2609C54AA}" type="pres">
      <dgm:prSet presAssocID="{1F418B12-271B-4533-B863-9821AFA26E2A}" presName="hierRoot2" presStyleCnt="0"/>
      <dgm:spPr/>
    </dgm:pt>
    <dgm:pt modelId="{E1946744-9A1E-404B-A885-0726E33EFF42}" type="pres">
      <dgm:prSet presAssocID="{1F418B12-271B-4533-B863-9821AFA26E2A}" presName="composite2" presStyleCnt="0"/>
      <dgm:spPr/>
    </dgm:pt>
    <dgm:pt modelId="{AC204505-0F8D-4131-83CA-83D059CC4FC4}" type="pres">
      <dgm:prSet presAssocID="{1F418B12-271B-4533-B863-9821AFA26E2A}" presName="background2" presStyleLbl="node2" presStyleIdx="1" presStyleCnt="2"/>
      <dgm:spPr/>
    </dgm:pt>
    <dgm:pt modelId="{2F69F09E-34CA-4B3A-944C-33F2A2908CBA}" type="pres">
      <dgm:prSet presAssocID="{1F418B12-271B-4533-B863-9821AFA26E2A}" presName="text2" presStyleLbl="fgAcc2" presStyleIdx="1" presStyleCnt="2" custScaleX="165813" custScaleY="140287">
        <dgm:presLayoutVars>
          <dgm:chPref val="3"/>
        </dgm:presLayoutVars>
      </dgm:prSet>
      <dgm:spPr/>
      <dgm:t>
        <a:bodyPr/>
        <a:lstStyle/>
        <a:p>
          <a:endParaRPr lang="ru-RU"/>
        </a:p>
      </dgm:t>
    </dgm:pt>
    <dgm:pt modelId="{DE32EEAC-BCC9-4FED-9F30-7A7F2522144A}" type="pres">
      <dgm:prSet presAssocID="{1F418B12-271B-4533-B863-9821AFA26E2A}" presName="hierChild3" presStyleCnt="0"/>
      <dgm:spPr/>
    </dgm:pt>
  </dgm:ptLst>
  <dgm:cxnLst>
    <dgm:cxn modelId="{A8A09F7B-8803-467C-80B0-92CEEE66F389}" srcId="{1DF1D9ED-62CC-4DF1-A7DB-A4D215580A81}" destId="{4A68A909-B4F5-4701-91DF-6A71E384001B}" srcOrd="0" destOrd="0" parTransId="{5B0CF39C-144D-4655-8E14-13650F5DC5C6}" sibTransId="{BB90AB3D-C650-458D-8DF8-E47CD3EE39DF}"/>
    <dgm:cxn modelId="{DB8E8655-CE9D-41A0-894B-3DB010E171AE}" type="presOf" srcId="{1DF1D9ED-62CC-4DF1-A7DB-A4D215580A81}" destId="{41E4C8B6-F844-4FEC-A2A0-C4852830C44D}" srcOrd="0" destOrd="0" presId="urn:microsoft.com/office/officeart/2005/8/layout/hierarchy1"/>
    <dgm:cxn modelId="{8211F203-F434-4094-9C80-99463823FEDF}" srcId="{501E2D90-93F7-4EDF-A37F-5084D221C974}" destId="{1DF1D9ED-62CC-4DF1-A7DB-A4D215580A81}" srcOrd="0" destOrd="0" parTransId="{C72ED950-D64F-49B9-8377-287D61F3D3C8}" sibTransId="{EDC5DEDF-2C30-4213-8241-A13389BE3437}"/>
    <dgm:cxn modelId="{8241680B-34C8-4B25-A18B-976FB9C1078E}" type="presOf" srcId="{1F418B12-271B-4533-B863-9821AFA26E2A}" destId="{2F69F09E-34CA-4B3A-944C-33F2A2908CBA}" srcOrd="0" destOrd="0" presId="urn:microsoft.com/office/officeart/2005/8/layout/hierarchy1"/>
    <dgm:cxn modelId="{9FD64360-45AB-4B42-8729-93D6761E3BA4}" type="presOf" srcId="{501E2D90-93F7-4EDF-A37F-5084D221C974}" destId="{85C3D1FE-0952-4C72-A0F6-E8FC95F9007B}" srcOrd="0" destOrd="0" presId="urn:microsoft.com/office/officeart/2005/8/layout/hierarchy1"/>
    <dgm:cxn modelId="{6D95FC73-C8DF-47BF-BF74-109A0A6F5B6A}" srcId="{1DF1D9ED-62CC-4DF1-A7DB-A4D215580A81}" destId="{1F418B12-271B-4533-B863-9821AFA26E2A}" srcOrd="1" destOrd="0" parTransId="{53E41BF4-CCDE-4571-81A7-47AC041BF3F3}" sibTransId="{DB7B8593-D4CD-4F49-B648-35289A23E5B2}"/>
    <dgm:cxn modelId="{1BDCE679-96A7-4B0B-975E-C99FC1DBBCB9}" type="presOf" srcId="{4A68A909-B4F5-4701-91DF-6A71E384001B}" destId="{19015132-DCA7-4E5B-92CD-F0AED5734F1C}" srcOrd="0" destOrd="0" presId="urn:microsoft.com/office/officeart/2005/8/layout/hierarchy1"/>
    <dgm:cxn modelId="{91721328-DCE3-442E-A47B-994D9BF3B7F7}" type="presOf" srcId="{53E41BF4-CCDE-4571-81A7-47AC041BF3F3}" destId="{EB6456BA-CF86-44E7-8AA0-6DA1D968DF10}" srcOrd="0" destOrd="0" presId="urn:microsoft.com/office/officeart/2005/8/layout/hierarchy1"/>
    <dgm:cxn modelId="{F63F74B8-96F4-4F55-90C5-93F02317865C}" type="presOf" srcId="{5B0CF39C-144D-4655-8E14-13650F5DC5C6}" destId="{338ACCC6-B8B6-4A44-B782-12E9A3F88FEA}" srcOrd="0" destOrd="0" presId="urn:microsoft.com/office/officeart/2005/8/layout/hierarchy1"/>
    <dgm:cxn modelId="{EB13FEE7-6220-48B2-AC11-2C545B59B32A}" type="presParOf" srcId="{85C3D1FE-0952-4C72-A0F6-E8FC95F9007B}" destId="{ADD3A2D9-9961-4149-A13A-89B102B58588}" srcOrd="0" destOrd="0" presId="urn:microsoft.com/office/officeart/2005/8/layout/hierarchy1"/>
    <dgm:cxn modelId="{3931493E-6A5A-4D2D-B79C-D7E3D8C3871F}" type="presParOf" srcId="{ADD3A2D9-9961-4149-A13A-89B102B58588}" destId="{1A89FC79-2705-4B88-9DC4-7E877D7E5E47}" srcOrd="0" destOrd="0" presId="urn:microsoft.com/office/officeart/2005/8/layout/hierarchy1"/>
    <dgm:cxn modelId="{FB3E83AA-C6C5-49F4-8540-CB8C41160B5A}" type="presParOf" srcId="{1A89FC79-2705-4B88-9DC4-7E877D7E5E47}" destId="{86E323F2-1453-47E4-A01F-6E19C73D06FE}" srcOrd="0" destOrd="0" presId="urn:microsoft.com/office/officeart/2005/8/layout/hierarchy1"/>
    <dgm:cxn modelId="{B323AD2D-5430-46AB-BCB7-66198938839B}" type="presParOf" srcId="{1A89FC79-2705-4B88-9DC4-7E877D7E5E47}" destId="{41E4C8B6-F844-4FEC-A2A0-C4852830C44D}" srcOrd="1" destOrd="0" presId="urn:microsoft.com/office/officeart/2005/8/layout/hierarchy1"/>
    <dgm:cxn modelId="{39294F9D-3433-4B32-8C0D-60E90962F5FD}" type="presParOf" srcId="{ADD3A2D9-9961-4149-A13A-89B102B58588}" destId="{9A40A2DF-C8CB-4BE1-A0BE-0B107D00849E}" srcOrd="1" destOrd="0" presId="urn:microsoft.com/office/officeart/2005/8/layout/hierarchy1"/>
    <dgm:cxn modelId="{AE5D6E54-25FE-4201-8571-DEDF5E058F83}" type="presParOf" srcId="{9A40A2DF-C8CB-4BE1-A0BE-0B107D00849E}" destId="{338ACCC6-B8B6-4A44-B782-12E9A3F88FEA}" srcOrd="0" destOrd="0" presId="urn:microsoft.com/office/officeart/2005/8/layout/hierarchy1"/>
    <dgm:cxn modelId="{3A7BCE27-6441-4049-BFA3-8A6D3B97A78B}" type="presParOf" srcId="{9A40A2DF-C8CB-4BE1-A0BE-0B107D00849E}" destId="{CCF9972E-D53E-402C-923A-49830471C04A}" srcOrd="1" destOrd="0" presId="urn:microsoft.com/office/officeart/2005/8/layout/hierarchy1"/>
    <dgm:cxn modelId="{02DA14C6-DF25-4CCC-81D7-B83E5292A944}" type="presParOf" srcId="{CCF9972E-D53E-402C-923A-49830471C04A}" destId="{89F4F321-FBDB-49C7-BFEE-8716E75F1152}" srcOrd="0" destOrd="0" presId="urn:microsoft.com/office/officeart/2005/8/layout/hierarchy1"/>
    <dgm:cxn modelId="{8392D04C-2004-4C8A-9047-974D3FE45B68}" type="presParOf" srcId="{89F4F321-FBDB-49C7-BFEE-8716E75F1152}" destId="{BC4F4FCF-75F4-403D-B873-3CCAC42E733D}" srcOrd="0" destOrd="0" presId="urn:microsoft.com/office/officeart/2005/8/layout/hierarchy1"/>
    <dgm:cxn modelId="{813884AF-305E-46E5-9089-F7843A51E267}" type="presParOf" srcId="{89F4F321-FBDB-49C7-BFEE-8716E75F1152}" destId="{19015132-DCA7-4E5B-92CD-F0AED5734F1C}" srcOrd="1" destOrd="0" presId="urn:microsoft.com/office/officeart/2005/8/layout/hierarchy1"/>
    <dgm:cxn modelId="{E82B3719-94BD-477F-838A-F3E830665B96}" type="presParOf" srcId="{CCF9972E-D53E-402C-923A-49830471C04A}" destId="{D0D0A519-A8B2-4C6C-B8AD-32504DD9569F}" srcOrd="1" destOrd="0" presId="urn:microsoft.com/office/officeart/2005/8/layout/hierarchy1"/>
    <dgm:cxn modelId="{32B55B0C-F22D-4F5D-BA91-E376F35A1FB0}" type="presParOf" srcId="{9A40A2DF-C8CB-4BE1-A0BE-0B107D00849E}" destId="{EB6456BA-CF86-44E7-8AA0-6DA1D968DF10}" srcOrd="2" destOrd="0" presId="urn:microsoft.com/office/officeart/2005/8/layout/hierarchy1"/>
    <dgm:cxn modelId="{CF874114-8DB9-474E-8456-B52B45410EC5}" type="presParOf" srcId="{9A40A2DF-C8CB-4BE1-A0BE-0B107D00849E}" destId="{5F9045B7-10FE-48FB-B6A0-F6A2609C54AA}" srcOrd="3" destOrd="0" presId="urn:microsoft.com/office/officeart/2005/8/layout/hierarchy1"/>
    <dgm:cxn modelId="{4320038C-DD53-428E-9EFC-F3F173B1B7E3}" type="presParOf" srcId="{5F9045B7-10FE-48FB-B6A0-F6A2609C54AA}" destId="{E1946744-9A1E-404B-A885-0726E33EFF42}" srcOrd="0" destOrd="0" presId="urn:microsoft.com/office/officeart/2005/8/layout/hierarchy1"/>
    <dgm:cxn modelId="{3A393B2B-6D6D-44C5-94E4-7289C46D8EF5}" type="presParOf" srcId="{E1946744-9A1E-404B-A885-0726E33EFF42}" destId="{AC204505-0F8D-4131-83CA-83D059CC4FC4}" srcOrd="0" destOrd="0" presId="urn:microsoft.com/office/officeart/2005/8/layout/hierarchy1"/>
    <dgm:cxn modelId="{E7FB07BB-F3DB-44F0-9AC4-AFF09B6F5A83}" type="presParOf" srcId="{E1946744-9A1E-404B-A885-0726E33EFF42}" destId="{2F69F09E-34CA-4B3A-944C-33F2A2908CBA}" srcOrd="1" destOrd="0" presId="urn:microsoft.com/office/officeart/2005/8/layout/hierarchy1"/>
    <dgm:cxn modelId="{9AB29E7B-4939-4953-A2CD-ED83756B6B84}" type="presParOf" srcId="{5F9045B7-10FE-48FB-B6A0-F6A2609C54AA}" destId="{DE32EEAC-BCC9-4FED-9F30-7A7F2522144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4463E-6BF5-4F7F-B35A-9267534DFE59}" type="doc">
      <dgm:prSet loTypeId="urn:microsoft.com/office/officeart/2005/8/layout/chevron2" loCatId="list" qsTypeId="urn:microsoft.com/office/officeart/2005/8/quickstyle/simple1" qsCatId="simple" csTypeId="urn:microsoft.com/office/officeart/2005/8/colors/colorful1#2" csCatId="colorful" phldr="1"/>
      <dgm:spPr/>
      <dgm:t>
        <a:bodyPr/>
        <a:lstStyle/>
        <a:p>
          <a:endParaRPr lang="ru-RU"/>
        </a:p>
      </dgm:t>
    </dgm:pt>
    <dgm:pt modelId="{B418A2EA-9D2A-4C9B-B305-CBAE9BD41EDA}">
      <dgm:prSet phldrT="[Текст]"/>
      <dgm:spPr/>
      <dgm:t>
        <a:bodyPr/>
        <a:lstStyle/>
        <a:p>
          <a:r>
            <a:rPr lang="ru-RU" b="1" dirty="0" smtClean="0">
              <a:latin typeface="Times New Roman" pitchFamily="18" charset="0"/>
              <a:cs typeface="Times New Roman" pitchFamily="18" charset="0"/>
            </a:rPr>
            <a:t>первый слой</a:t>
          </a:r>
          <a:endParaRPr lang="ru-RU" b="1" dirty="0">
            <a:latin typeface="Times New Roman" pitchFamily="18" charset="0"/>
            <a:cs typeface="Times New Roman" pitchFamily="18" charset="0"/>
          </a:endParaRPr>
        </a:p>
      </dgm:t>
    </dgm:pt>
    <dgm:pt modelId="{DCBC1B30-C725-40D6-8CEE-0C24614E0E2E}" type="parTrans" cxnId="{04A27BC2-3E48-4106-BDA1-C5CE2919E5DB}">
      <dgm:prSet/>
      <dgm:spPr/>
      <dgm:t>
        <a:bodyPr/>
        <a:lstStyle/>
        <a:p>
          <a:endParaRPr lang="ru-RU"/>
        </a:p>
      </dgm:t>
    </dgm:pt>
    <dgm:pt modelId="{1FD43B3A-AA56-470A-8B92-5F2DC1E52C3B}" type="sibTrans" cxnId="{04A27BC2-3E48-4106-BDA1-C5CE2919E5DB}">
      <dgm:prSet/>
      <dgm:spPr/>
      <dgm:t>
        <a:bodyPr/>
        <a:lstStyle/>
        <a:p>
          <a:endParaRPr lang="ru-RU"/>
        </a:p>
      </dgm:t>
    </dgm:pt>
    <dgm:pt modelId="{FCFD4B52-16D7-4426-9572-F0C2BF10FA14}">
      <dgm:prSet phldrT="[Текст]"/>
      <dgm:spPr/>
      <dgm:t>
        <a:bodyPr/>
        <a:lstStyle/>
        <a:p>
          <a:r>
            <a:rPr lang="ru-RU" dirty="0" smtClean="0"/>
            <a:t> </a:t>
          </a:r>
          <a:r>
            <a:rPr lang="ru-RU" b="1" dirty="0" smtClean="0">
              <a:latin typeface="Times New Roman" pitchFamily="18" charset="0"/>
              <a:cs typeface="Times New Roman" pitchFamily="18" charset="0"/>
            </a:rPr>
            <a:t>приобретенная пелликула зуба, которая обеспечивает связь налета с эмалью зуба. Толщина слоя от 1 до 10 мкм</a:t>
          </a:r>
          <a:endParaRPr lang="ru-RU" b="1" dirty="0">
            <a:latin typeface="Times New Roman" pitchFamily="18" charset="0"/>
            <a:cs typeface="Times New Roman" pitchFamily="18" charset="0"/>
          </a:endParaRPr>
        </a:p>
      </dgm:t>
    </dgm:pt>
    <dgm:pt modelId="{C949DE62-5417-4DE3-A8B1-D1208F7E4196}" type="parTrans" cxnId="{EA27FD6E-7B10-4742-A707-3E27275BEB15}">
      <dgm:prSet/>
      <dgm:spPr/>
      <dgm:t>
        <a:bodyPr/>
        <a:lstStyle/>
        <a:p>
          <a:endParaRPr lang="ru-RU"/>
        </a:p>
      </dgm:t>
    </dgm:pt>
    <dgm:pt modelId="{BBBEB58F-D9A4-4EAC-85E3-AFE0D6941D2D}" type="sibTrans" cxnId="{EA27FD6E-7B10-4742-A707-3E27275BEB15}">
      <dgm:prSet/>
      <dgm:spPr/>
      <dgm:t>
        <a:bodyPr/>
        <a:lstStyle/>
        <a:p>
          <a:endParaRPr lang="ru-RU"/>
        </a:p>
      </dgm:t>
    </dgm:pt>
    <dgm:pt modelId="{2CE99CB0-C342-4A71-BEA0-ABCD29126DDF}">
      <dgm:prSet phldrT="[Текст]"/>
      <dgm:spPr/>
      <dgm:t>
        <a:bodyPr/>
        <a:lstStyle/>
        <a:p>
          <a:r>
            <a:rPr lang="ru-RU" b="1" dirty="0" smtClean="0">
              <a:latin typeface="Times New Roman" pitchFamily="18" charset="0"/>
              <a:cs typeface="Times New Roman" pitchFamily="18" charset="0"/>
            </a:rPr>
            <a:t>Второй слой</a:t>
          </a:r>
          <a:endParaRPr lang="ru-RU" b="1" dirty="0">
            <a:latin typeface="Times New Roman" pitchFamily="18" charset="0"/>
            <a:cs typeface="Times New Roman" pitchFamily="18" charset="0"/>
          </a:endParaRPr>
        </a:p>
      </dgm:t>
    </dgm:pt>
    <dgm:pt modelId="{EC08F6FA-CA8D-4DE3-86F9-F747204E33C4}" type="parTrans" cxnId="{E77ED7E8-BC09-46BD-8AB2-FD32D3FC3950}">
      <dgm:prSet/>
      <dgm:spPr/>
      <dgm:t>
        <a:bodyPr/>
        <a:lstStyle/>
        <a:p>
          <a:endParaRPr lang="ru-RU"/>
        </a:p>
      </dgm:t>
    </dgm:pt>
    <dgm:pt modelId="{F7C7EF08-E3C2-4985-9A1C-112437CDA1EB}" type="sibTrans" cxnId="{E77ED7E8-BC09-46BD-8AB2-FD32D3FC3950}">
      <dgm:prSet/>
      <dgm:spPr/>
      <dgm:t>
        <a:bodyPr/>
        <a:lstStyle/>
        <a:p>
          <a:endParaRPr lang="ru-RU"/>
        </a:p>
      </dgm:t>
    </dgm:pt>
    <dgm:pt modelId="{41D68CF2-D28E-4DAF-B8C8-4D0A0811E6CE}">
      <dgm:prSet phldrT="[Текст]"/>
      <dgm:spPr/>
      <dgm:t>
        <a:bodyPr/>
        <a:lstStyle/>
        <a:p>
          <a:r>
            <a:rPr lang="ru-RU" b="1" dirty="0" smtClean="0">
              <a:latin typeface="Times New Roman" pitchFamily="18" charset="0"/>
              <a:cs typeface="Times New Roman" pitchFamily="18" charset="0"/>
            </a:rPr>
            <a:t>представлен волокнистыми микроорганизмами</a:t>
          </a:r>
          <a:endParaRPr lang="ru-RU" b="1" dirty="0">
            <a:latin typeface="Times New Roman" pitchFamily="18" charset="0"/>
            <a:cs typeface="Times New Roman" pitchFamily="18" charset="0"/>
          </a:endParaRPr>
        </a:p>
      </dgm:t>
    </dgm:pt>
    <dgm:pt modelId="{3396EFF8-19AC-4B9C-9B66-3C320FC4A1B3}" type="parTrans" cxnId="{376883FB-D1DF-4A66-AD51-AA2F6F6C9B3C}">
      <dgm:prSet/>
      <dgm:spPr/>
      <dgm:t>
        <a:bodyPr/>
        <a:lstStyle/>
        <a:p>
          <a:endParaRPr lang="ru-RU"/>
        </a:p>
      </dgm:t>
    </dgm:pt>
    <dgm:pt modelId="{B41BA9BD-CC32-408B-8534-35129653C8D6}" type="sibTrans" cxnId="{376883FB-D1DF-4A66-AD51-AA2F6F6C9B3C}">
      <dgm:prSet/>
      <dgm:spPr/>
      <dgm:t>
        <a:bodyPr/>
        <a:lstStyle/>
        <a:p>
          <a:endParaRPr lang="ru-RU"/>
        </a:p>
      </dgm:t>
    </dgm:pt>
    <dgm:pt modelId="{E30CBD18-8EDA-4201-83CE-ACC9A0526E3E}">
      <dgm:prSet phldrT="[Текст]"/>
      <dgm:spPr/>
      <dgm:t>
        <a:bodyPr/>
        <a:lstStyle/>
        <a:p>
          <a:r>
            <a:rPr lang="ru-RU" b="1" dirty="0" smtClean="0">
              <a:latin typeface="Times New Roman" pitchFamily="18" charset="0"/>
              <a:cs typeface="Times New Roman" pitchFamily="18" charset="0"/>
            </a:rPr>
            <a:t>Третий слой</a:t>
          </a:r>
          <a:endParaRPr lang="ru-RU" b="1" dirty="0">
            <a:latin typeface="Times New Roman" pitchFamily="18" charset="0"/>
            <a:cs typeface="Times New Roman" pitchFamily="18" charset="0"/>
          </a:endParaRPr>
        </a:p>
      </dgm:t>
    </dgm:pt>
    <dgm:pt modelId="{6A5BEA21-CCBE-45E7-B9D0-12A077566100}" type="parTrans" cxnId="{C57F15E1-D0AA-4DEC-BE4E-D3DC0738961A}">
      <dgm:prSet/>
      <dgm:spPr/>
      <dgm:t>
        <a:bodyPr/>
        <a:lstStyle/>
        <a:p>
          <a:endParaRPr lang="ru-RU"/>
        </a:p>
      </dgm:t>
    </dgm:pt>
    <dgm:pt modelId="{1EB7C43F-AD12-4EBF-A2F3-91D25993CD3E}" type="sibTrans" cxnId="{C57F15E1-D0AA-4DEC-BE4E-D3DC0738961A}">
      <dgm:prSet/>
      <dgm:spPr/>
      <dgm:t>
        <a:bodyPr/>
        <a:lstStyle/>
        <a:p>
          <a:endParaRPr lang="ru-RU"/>
        </a:p>
      </dgm:t>
    </dgm:pt>
    <dgm:pt modelId="{A9115DB2-0D48-408E-907D-F01BF78E5D28}">
      <dgm:prSet phldrT="[Текст]"/>
      <dgm:spPr/>
      <dgm:t>
        <a:bodyPr/>
        <a:lstStyle/>
        <a:p>
          <a:r>
            <a:rPr lang="ru-RU" b="1" dirty="0" smtClean="0">
              <a:latin typeface="Times New Roman" pitchFamily="18" charset="0"/>
              <a:cs typeface="Times New Roman" pitchFamily="18" charset="0"/>
            </a:rPr>
            <a:t>густая сеть волокнистых микроорганизмов с </a:t>
          </a:r>
          <a:r>
            <a:rPr lang="ru-RU" b="1" dirty="0" err="1" smtClean="0">
              <a:latin typeface="Times New Roman" pitchFamily="18" charset="0"/>
              <a:cs typeface="Times New Roman" pitchFamily="18" charset="0"/>
            </a:rPr>
            <a:t>вклю-чением</a:t>
          </a:r>
          <a:r>
            <a:rPr lang="ru-RU" b="1" dirty="0" smtClean="0">
              <a:latin typeface="Times New Roman" pitchFamily="18" charset="0"/>
              <a:cs typeface="Times New Roman" pitchFamily="18" charset="0"/>
            </a:rPr>
            <a:t> колоний других видов бактерий</a:t>
          </a:r>
          <a:endParaRPr lang="ru-RU" b="1" dirty="0">
            <a:latin typeface="Times New Roman" pitchFamily="18" charset="0"/>
            <a:cs typeface="Times New Roman" pitchFamily="18" charset="0"/>
          </a:endParaRPr>
        </a:p>
      </dgm:t>
    </dgm:pt>
    <dgm:pt modelId="{599B65B9-F788-4495-8728-41999C1F8C17}" type="parTrans" cxnId="{1B58330E-88DE-4D8A-BF2C-58D9F4C8FA17}">
      <dgm:prSet/>
      <dgm:spPr/>
      <dgm:t>
        <a:bodyPr/>
        <a:lstStyle/>
        <a:p>
          <a:endParaRPr lang="ru-RU"/>
        </a:p>
      </dgm:t>
    </dgm:pt>
    <dgm:pt modelId="{CE1C8068-701F-40E4-A50B-48ACCBE80A18}" type="sibTrans" cxnId="{1B58330E-88DE-4D8A-BF2C-58D9F4C8FA17}">
      <dgm:prSet/>
      <dgm:spPr/>
      <dgm:t>
        <a:bodyPr/>
        <a:lstStyle/>
        <a:p>
          <a:endParaRPr lang="ru-RU"/>
        </a:p>
      </dgm:t>
    </dgm:pt>
    <dgm:pt modelId="{A5DC538F-146C-4E99-86FD-699F745C1A29}">
      <dgm:prSet/>
      <dgm:spPr/>
      <dgm:t>
        <a:bodyPr/>
        <a:lstStyle/>
        <a:p>
          <a:r>
            <a:rPr lang="ru-RU" b="1" dirty="0" smtClean="0">
              <a:latin typeface="Times New Roman" pitchFamily="18" charset="0"/>
              <a:cs typeface="Times New Roman" pitchFamily="18" charset="0"/>
            </a:rPr>
            <a:t>Четвертый слой</a:t>
          </a:r>
          <a:endParaRPr lang="ru-RU" b="1" dirty="0">
            <a:latin typeface="Times New Roman" pitchFamily="18" charset="0"/>
            <a:cs typeface="Times New Roman" pitchFamily="18" charset="0"/>
          </a:endParaRPr>
        </a:p>
      </dgm:t>
    </dgm:pt>
    <dgm:pt modelId="{F59F603B-BBE6-46BB-BA0C-2107F0FC4DE1}" type="parTrans" cxnId="{C9EFB838-19A8-4D4D-8496-A0432D5D78A8}">
      <dgm:prSet/>
      <dgm:spPr/>
      <dgm:t>
        <a:bodyPr/>
        <a:lstStyle/>
        <a:p>
          <a:endParaRPr lang="ru-RU"/>
        </a:p>
      </dgm:t>
    </dgm:pt>
    <dgm:pt modelId="{6506FC53-FF61-4C7F-9D61-AED03CBA0C76}" type="sibTrans" cxnId="{C9EFB838-19A8-4D4D-8496-A0432D5D78A8}">
      <dgm:prSet/>
      <dgm:spPr/>
      <dgm:t>
        <a:bodyPr/>
        <a:lstStyle/>
        <a:p>
          <a:endParaRPr lang="ru-RU"/>
        </a:p>
      </dgm:t>
    </dgm:pt>
    <dgm:pt modelId="{71D3FD4B-8B93-4D88-9CAA-279EFC56D9D6}">
      <dgm:prSet/>
      <dgm:spPr/>
      <dgm:t>
        <a:bodyPr/>
        <a:lstStyle/>
        <a:p>
          <a:r>
            <a:rPr lang="ru-RU" b="1" dirty="0" smtClean="0">
              <a:latin typeface="Times New Roman" pitchFamily="18" charset="0"/>
              <a:cs typeface="Times New Roman" pitchFamily="18" charset="0"/>
            </a:rPr>
            <a:t>поверхностный слой состоящий, преимущественно, из </a:t>
          </a:r>
          <a:r>
            <a:rPr lang="ru-RU" b="1" dirty="0" err="1" smtClean="0">
              <a:latin typeface="Times New Roman" pitchFamily="18" charset="0"/>
              <a:cs typeface="Times New Roman" pitchFamily="18" charset="0"/>
            </a:rPr>
            <a:t>коккообразных</a:t>
          </a:r>
          <a:r>
            <a:rPr lang="ru-RU" b="1" dirty="0" smtClean="0">
              <a:latin typeface="Times New Roman" pitchFamily="18" charset="0"/>
              <a:cs typeface="Times New Roman" pitchFamily="18" charset="0"/>
            </a:rPr>
            <a:t> микроорганизмов.</a:t>
          </a:r>
          <a:endParaRPr lang="ru-RU" b="1" dirty="0">
            <a:latin typeface="Times New Roman" pitchFamily="18" charset="0"/>
            <a:cs typeface="Times New Roman" pitchFamily="18" charset="0"/>
          </a:endParaRPr>
        </a:p>
      </dgm:t>
    </dgm:pt>
    <dgm:pt modelId="{96A8FED9-035A-4950-9EA3-A34CB4FDCD4E}" type="parTrans" cxnId="{CF7A6ADC-9679-4D20-B9A9-49CF2B97A84C}">
      <dgm:prSet/>
      <dgm:spPr/>
      <dgm:t>
        <a:bodyPr/>
        <a:lstStyle/>
        <a:p>
          <a:endParaRPr lang="ru-RU"/>
        </a:p>
      </dgm:t>
    </dgm:pt>
    <dgm:pt modelId="{918B1B46-6486-416D-8016-4E3DFEA84DDB}" type="sibTrans" cxnId="{CF7A6ADC-9679-4D20-B9A9-49CF2B97A84C}">
      <dgm:prSet/>
      <dgm:spPr/>
      <dgm:t>
        <a:bodyPr/>
        <a:lstStyle/>
        <a:p>
          <a:endParaRPr lang="ru-RU"/>
        </a:p>
      </dgm:t>
    </dgm:pt>
    <dgm:pt modelId="{3783CE47-ABA2-4485-A6D4-C15A56668FA2}" type="pres">
      <dgm:prSet presAssocID="{AF74463E-6BF5-4F7F-B35A-9267534DFE59}" presName="linearFlow" presStyleCnt="0">
        <dgm:presLayoutVars>
          <dgm:dir/>
          <dgm:animLvl val="lvl"/>
          <dgm:resizeHandles val="exact"/>
        </dgm:presLayoutVars>
      </dgm:prSet>
      <dgm:spPr/>
      <dgm:t>
        <a:bodyPr/>
        <a:lstStyle/>
        <a:p>
          <a:endParaRPr lang="ru-RU"/>
        </a:p>
      </dgm:t>
    </dgm:pt>
    <dgm:pt modelId="{C7A33DD9-5A5F-4BF8-B68A-ACC7BDC45098}" type="pres">
      <dgm:prSet presAssocID="{B418A2EA-9D2A-4C9B-B305-CBAE9BD41EDA}" presName="composite" presStyleCnt="0"/>
      <dgm:spPr/>
    </dgm:pt>
    <dgm:pt modelId="{65E9BDF7-0EEA-4383-93B0-4A15B0A034CC}" type="pres">
      <dgm:prSet presAssocID="{B418A2EA-9D2A-4C9B-B305-CBAE9BD41EDA}" presName="parentText" presStyleLbl="alignNode1" presStyleIdx="0" presStyleCnt="4">
        <dgm:presLayoutVars>
          <dgm:chMax val="1"/>
          <dgm:bulletEnabled val="1"/>
        </dgm:presLayoutVars>
      </dgm:prSet>
      <dgm:spPr/>
      <dgm:t>
        <a:bodyPr/>
        <a:lstStyle/>
        <a:p>
          <a:endParaRPr lang="ru-RU"/>
        </a:p>
      </dgm:t>
    </dgm:pt>
    <dgm:pt modelId="{1DA68CFB-5726-427F-86FC-5AFFDD9F0350}" type="pres">
      <dgm:prSet presAssocID="{B418A2EA-9D2A-4C9B-B305-CBAE9BD41EDA}" presName="descendantText" presStyleLbl="alignAcc1" presStyleIdx="0" presStyleCnt="4">
        <dgm:presLayoutVars>
          <dgm:bulletEnabled val="1"/>
        </dgm:presLayoutVars>
      </dgm:prSet>
      <dgm:spPr/>
      <dgm:t>
        <a:bodyPr/>
        <a:lstStyle/>
        <a:p>
          <a:endParaRPr lang="ru-RU"/>
        </a:p>
      </dgm:t>
    </dgm:pt>
    <dgm:pt modelId="{B1DC5364-4A04-4A14-BAB0-B1FEB83CFD66}" type="pres">
      <dgm:prSet presAssocID="{1FD43B3A-AA56-470A-8B92-5F2DC1E52C3B}" presName="sp" presStyleCnt="0"/>
      <dgm:spPr/>
    </dgm:pt>
    <dgm:pt modelId="{1351BFA7-5ADB-4631-B455-C5477D5FE950}" type="pres">
      <dgm:prSet presAssocID="{2CE99CB0-C342-4A71-BEA0-ABCD29126DDF}" presName="composite" presStyleCnt="0"/>
      <dgm:spPr/>
    </dgm:pt>
    <dgm:pt modelId="{87823702-E4C8-4997-8D5A-D69C128817A4}" type="pres">
      <dgm:prSet presAssocID="{2CE99CB0-C342-4A71-BEA0-ABCD29126DDF}" presName="parentText" presStyleLbl="alignNode1" presStyleIdx="1" presStyleCnt="4">
        <dgm:presLayoutVars>
          <dgm:chMax val="1"/>
          <dgm:bulletEnabled val="1"/>
        </dgm:presLayoutVars>
      </dgm:prSet>
      <dgm:spPr/>
      <dgm:t>
        <a:bodyPr/>
        <a:lstStyle/>
        <a:p>
          <a:endParaRPr lang="ru-RU"/>
        </a:p>
      </dgm:t>
    </dgm:pt>
    <dgm:pt modelId="{C6758132-3753-4AEE-8B98-35FA75FED5AC}" type="pres">
      <dgm:prSet presAssocID="{2CE99CB0-C342-4A71-BEA0-ABCD29126DDF}" presName="descendantText" presStyleLbl="alignAcc1" presStyleIdx="1" presStyleCnt="4" custLinFactNeighborX="-605" custLinFactNeighborY="6692">
        <dgm:presLayoutVars>
          <dgm:bulletEnabled val="1"/>
        </dgm:presLayoutVars>
      </dgm:prSet>
      <dgm:spPr/>
      <dgm:t>
        <a:bodyPr/>
        <a:lstStyle/>
        <a:p>
          <a:endParaRPr lang="ru-RU"/>
        </a:p>
      </dgm:t>
    </dgm:pt>
    <dgm:pt modelId="{7BCFEA65-430A-4262-90D3-5E4493818A9F}" type="pres">
      <dgm:prSet presAssocID="{F7C7EF08-E3C2-4985-9A1C-112437CDA1EB}" presName="sp" presStyleCnt="0"/>
      <dgm:spPr/>
    </dgm:pt>
    <dgm:pt modelId="{939D96DE-270D-4621-9053-4C2F32C604C5}" type="pres">
      <dgm:prSet presAssocID="{E30CBD18-8EDA-4201-83CE-ACC9A0526E3E}" presName="composite" presStyleCnt="0"/>
      <dgm:spPr/>
    </dgm:pt>
    <dgm:pt modelId="{EF392D70-844B-4009-A92F-569832127FAA}" type="pres">
      <dgm:prSet presAssocID="{E30CBD18-8EDA-4201-83CE-ACC9A0526E3E}" presName="parentText" presStyleLbl="alignNode1" presStyleIdx="2" presStyleCnt="4">
        <dgm:presLayoutVars>
          <dgm:chMax val="1"/>
          <dgm:bulletEnabled val="1"/>
        </dgm:presLayoutVars>
      </dgm:prSet>
      <dgm:spPr/>
      <dgm:t>
        <a:bodyPr/>
        <a:lstStyle/>
        <a:p>
          <a:endParaRPr lang="ru-RU"/>
        </a:p>
      </dgm:t>
    </dgm:pt>
    <dgm:pt modelId="{8A355541-B1E3-4FBF-9373-6112BDF2BB15}" type="pres">
      <dgm:prSet presAssocID="{E30CBD18-8EDA-4201-83CE-ACC9A0526E3E}" presName="descendantText" presStyleLbl="alignAcc1" presStyleIdx="2" presStyleCnt="4">
        <dgm:presLayoutVars>
          <dgm:bulletEnabled val="1"/>
        </dgm:presLayoutVars>
      </dgm:prSet>
      <dgm:spPr/>
      <dgm:t>
        <a:bodyPr/>
        <a:lstStyle/>
        <a:p>
          <a:endParaRPr lang="ru-RU"/>
        </a:p>
      </dgm:t>
    </dgm:pt>
    <dgm:pt modelId="{C7DA856B-1418-4D00-9CC2-26091103D261}" type="pres">
      <dgm:prSet presAssocID="{1EB7C43F-AD12-4EBF-A2F3-91D25993CD3E}" presName="sp" presStyleCnt="0"/>
      <dgm:spPr/>
    </dgm:pt>
    <dgm:pt modelId="{969DA1CC-EFD6-4B51-9009-5DC3D2E98867}" type="pres">
      <dgm:prSet presAssocID="{A5DC538F-146C-4E99-86FD-699F745C1A29}" presName="composite" presStyleCnt="0"/>
      <dgm:spPr/>
    </dgm:pt>
    <dgm:pt modelId="{4543B9ED-9534-4999-B37C-FB7606674C11}" type="pres">
      <dgm:prSet presAssocID="{A5DC538F-146C-4E99-86FD-699F745C1A29}" presName="parentText" presStyleLbl="alignNode1" presStyleIdx="3" presStyleCnt="4">
        <dgm:presLayoutVars>
          <dgm:chMax val="1"/>
          <dgm:bulletEnabled val="1"/>
        </dgm:presLayoutVars>
      </dgm:prSet>
      <dgm:spPr/>
      <dgm:t>
        <a:bodyPr/>
        <a:lstStyle/>
        <a:p>
          <a:endParaRPr lang="ru-RU"/>
        </a:p>
      </dgm:t>
    </dgm:pt>
    <dgm:pt modelId="{18AD2917-49B8-41BF-8071-5A9E75D05DA6}" type="pres">
      <dgm:prSet presAssocID="{A5DC538F-146C-4E99-86FD-699F745C1A29}" presName="descendantText" presStyleLbl="alignAcc1" presStyleIdx="3" presStyleCnt="4">
        <dgm:presLayoutVars>
          <dgm:bulletEnabled val="1"/>
        </dgm:presLayoutVars>
      </dgm:prSet>
      <dgm:spPr/>
      <dgm:t>
        <a:bodyPr/>
        <a:lstStyle/>
        <a:p>
          <a:endParaRPr lang="ru-RU"/>
        </a:p>
      </dgm:t>
    </dgm:pt>
  </dgm:ptLst>
  <dgm:cxnLst>
    <dgm:cxn modelId="{CF7A6ADC-9679-4D20-B9A9-49CF2B97A84C}" srcId="{A5DC538F-146C-4E99-86FD-699F745C1A29}" destId="{71D3FD4B-8B93-4D88-9CAA-279EFC56D9D6}" srcOrd="0" destOrd="0" parTransId="{96A8FED9-035A-4950-9EA3-A34CB4FDCD4E}" sibTransId="{918B1B46-6486-416D-8016-4E3DFEA84DDB}"/>
    <dgm:cxn modelId="{EC93C7EF-6D15-44F0-AFFC-E766D132E639}" type="presOf" srcId="{2CE99CB0-C342-4A71-BEA0-ABCD29126DDF}" destId="{87823702-E4C8-4997-8D5A-D69C128817A4}" srcOrd="0" destOrd="0" presId="urn:microsoft.com/office/officeart/2005/8/layout/chevron2"/>
    <dgm:cxn modelId="{1B58330E-88DE-4D8A-BF2C-58D9F4C8FA17}" srcId="{E30CBD18-8EDA-4201-83CE-ACC9A0526E3E}" destId="{A9115DB2-0D48-408E-907D-F01BF78E5D28}" srcOrd="0" destOrd="0" parTransId="{599B65B9-F788-4495-8728-41999C1F8C17}" sibTransId="{CE1C8068-701F-40E4-A50B-48ACCBE80A18}"/>
    <dgm:cxn modelId="{04A27BC2-3E48-4106-BDA1-C5CE2919E5DB}" srcId="{AF74463E-6BF5-4F7F-B35A-9267534DFE59}" destId="{B418A2EA-9D2A-4C9B-B305-CBAE9BD41EDA}" srcOrd="0" destOrd="0" parTransId="{DCBC1B30-C725-40D6-8CEE-0C24614E0E2E}" sibTransId="{1FD43B3A-AA56-470A-8B92-5F2DC1E52C3B}"/>
    <dgm:cxn modelId="{5C51DAA5-AFC8-44C6-8537-1DC9DCD2A5FB}" type="presOf" srcId="{E30CBD18-8EDA-4201-83CE-ACC9A0526E3E}" destId="{EF392D70-844B-4009-A92F-569832127FAA}" srcOrd="0" destOrd="0" presId="urn:microsoft.com/office/officeart/2005/8/layout/chevron2"/>
    <dgm:cxn modelId="{E77ED7E8-BC09-46BD-8AB2-FD32D3FC3950}" srcId="{AF74463E-6BF5-4F7F-B35A-9267534DFE59}" destId="{2CE99CB0-C342-4A71-BEA0-ABCD29126DDF}" srcOrd="1" destOrd="0" parTransId="{EC08F6FA-CA8D-4DE3-86F9-F747204E33C4}" sibTransId="{F7C7EF08-E3C2-4985-9A1C-112437CDA1EB}"/>
    <dgm:cxn modelId="{3684D0C5-1031-41F8-9FB3-98EB3DC3D970}" type="presOf" srcId="{AF74463E-6BF5-4F7F-B35A-9267534DFE59}" destId="{3783CE47-ABA2-4485-A6D4-C15A56668FA2}" srcOrd="0" destOrd="0" presId="urn:microsoft.com/office/officeart/2005/8/layout/chevron2"/>
    <dgm:cxn modelId="{376883FB-D1DF-4A66-AD51-AA2F6F6C9B3C}" srcId="{2CE99CB0-C342-4A71-BEA0-ABCD29126DDF}" destId="{41D68CF2-D28E-4DAF-B8C8-4D0A0811E6CE}" srcOrd="0" destOrd="0" parTransId="{3396EFF8-19AC-4B9C-9B66-3C320FC4A1B3}" sibTransId="{B41BA9BD-CC32-408B-8534-35129653C8D6}"/>
    <dgm:cxn modelId="{E24DD52B-AFC3-4717-B096-54D819C27A90}" type="presOf" srcId="{A9115DB2-0D48-408E-907D-F01BF78E5D28}" destId="{8A355541-B1E3-4FBF-9373-6112BDF2BB15}" srcOrd="0" destOrd="0" presId="urn:microsoft.com/office/officeart/2005/8/layout/chevron2"/>
    <dgm:cxn modelId="{43A14A31-7FAF-460E-ADBE-C2FDCBAE89A1}" type="presOf" srcId="{71D3FD4B-8B93-4D88-9CAA-279EFC56D9D6}" destId="{18AD2917-49B8-41BF-8071-5A9E75D05DA6}" srcOrd="0" destOrd="0" presId="urn:microsoft.com/office/officeart/2005/8/layout/chevron2"/>
    <dgm:cxn modelId="{9C486411-226E-4792-ACFD-683D23C56B68}" type="presOf" srcId="{41D68CF2-D28E-4DAF-B8C8-4D0A0811E6CE}" destId="{C6758132-3753-4AEE-8B98-35FA75FED5AC}" srcOrd="0" destOrd="0" presId="urn:microsoft.com/office/officeart/2005/8/layout/chevron2"/>
    <dgm:cxn modelId="{C57F15E1-D0AA-4DEC-BE4E-D3DC0738961A}" srcId="{AF74463E-6BF5-4F7F-B35A-9267534DFE59}" destId="{E30CBD18-8EDA-4201-83CE-ACC9A0526E3E}" srcOrd="2" destOrd="0" parTransId="{6A5BEA21-CCBE-45E7-B9D0-12A077566100}" sibTransId="{1EB7C43F-AD12-4EBF-A2F3-91D25993CD3E}"/>
    <dgm:cxn modelId="{28302C42-49E1-4F16-A213-9FE3A58C95A0}" type="presOf" srcId="{FCFD4B52-16D7-4426-9572-F0C2BF10FA14}" destId="{1DA68CFB-5726-427F-86FC-5AFFDD9F0350}" srcOrd="0" destOrd="0" presId="urn:microsoft.com/office/officeart/2005/8/layout/chevron2"/>
    <dgm:cxn modelId="{C9EFB838-19A8-4D4D-8496-A0432D5D78A8}" srcId="{AF74463E-6BF5-4F7F-B35A-9267534DFE59}" destId="{A5DC538F-146C-4E99-86FD-699F745C1A29}" srcOrd="3" destOrd="0" parTransId="{F59F603B-BBE6-46BB-BA0C-2107F0FC4DE1}" sibTransId="{6506FC53-FF61-4C7F-9D61-AED03CBA0C76}"/>
    <dgm:cxn modelId="{A827CE29-64D9-4B95-B53B-B4A3F716738B}" type="presOf" srcId="{B418A2EA-9D2A-4C9B-B305-CBAE9BD41EDA}" destId="{65E9BDF7-0EEA-4383-93B0-4A15B0A034CC}" srcOrd="0" destOrd="0" presId="urn:microsoft.com/office/officeart/2005/8/layout/chevron2"/>
    <dgm:cxn modelId="{7304376A-B9C6-4DBB-9C86-19E374BD3077}" type="presOf" srcId="{A5DC538F-146C-4E99-86FD-699F745C1A29}" destId="{4543B9ED-9534-4999-B37C-FB7606674C11}" srcOrd="0" destOrd="0" presId="urn:microsoft.com/office/officeart/2005/8/layout/chevron2"/>
    <dgm:cxn modelId="{EA27FD6E-7B10-4742-A707-3E27275BEB15}" srcId="{B418A2EA-9D2A-4C9B-B305-CBAE9BD41EDA}" destId="{FCFD4B52-16D7-4426-9572-F0C2BF10FA14}" srcOrd="0" destOrd="0" parTransId="{C949DE62-5417-4DE3-A8B1-D1208F7E4196}" sibTransId="{BBBEB58F-D9A4-4EAC-85E3-AFE0D6941D2D}"/>
    <dgm:cxn modelId="{85F932B8-907B-4432-BC9F-585B4E331D81}" type="presParOf" srcId="{3783CE47-ABA2-4485-A6D4-C15A56668FA2}" destId="{C7A33DD9-5A5F-4BF8-B68A-ACC7BDC45098}" srcOrd="0" destOrd="0" presId="urn:microsoft.com/office/officeart/2005/8/layout/chevron2"/>
    <dgm:cxn modelId="{62C4671C-C4DB-46DE-A674-5817A9A6A094}" type="presParOf" srcId="{C7A33DD9-5A5F-4BF8-B68A-ACC7BDC45098}" destId="{65E9BDF7-0EEA-4383-93B0-4A15B0A034CC}" srcOrd="0" destOrd="0" presId="urn:microsoft.com/office/officeart/2005/8/layout/chevron2"/>
    <dgm:cxn modelId="{80FF67DB-57F3-48A9-8075-EB3E8DA5BF8B}" type="presParOf" srcId="{C7A33DD9-5A5F-4BF8-B68A-ACC7BDC45098}" destId="{1DA68CFB-5726-427F-86FC-5AFFDD9F0350}" srcOrd="1" destOrd="0" presId="urn:microsoft.com/office/officeart/2005/8/layout/chevron2"/>
    <dgm:cxn modelId="{9002FC38-3929-4BBF-A98A-A5483426BB10}" type="presParOf" srcId="{3783CE47-ABA2-4485-A6D4-C15A56668FA2}" destId="{B1DC5364-4A04-4A14-BAB0-B1FEB83CFD66}" srcOrd="1" destOrd="0" presId="urn:microsoft.com/office/officeart/2005/8/layout/chevron2"/>
    <dgm:cxn modelId="{0121A14B-1F2C-4D88-A9FF-F48596EF9CF0}" type="presParOf" srcId="{3783CE47-ABA2-4485-A6D4-C15A56668FA2}" destId="{1351BFA7-5ADB-4631-B455-C5477D5FE950}" srcOrd="2" destOrd="0" presId="urn:microsoft.com/office/officeart/2005/8/layout/chevron2"/>
    <dgm:cxn modelId="{7523E309-9BA2-456E-812A-6E58CB22FCEB}" type="presParOf" srcId="{1351BFA7-5ADB-4631-B455-C5477D5FE950}" destId="{87823702-E4C8-4997-8D5A-D69C128817A4}" srcOrd="0" destOrd="0" presId="urn:microsoft.com/office/officeart/2005/8/layout/chevron2"/>
    <dgm:cxn modelId="{B8D694B8-1774-4058-B02D-1BEFC7125E3A}" type="presParOf" srcId="{1351BFA7-5ADB-4631-B455-C5477D5FE950}" destId="{C6758132-3753-4AEE-8B98-35FA75FED5AC}" srcOrd="1" destOrd="0" presId="urn:microsoft.com/office/officeart/2005/8/layout/chevron2"/>
    <dgm:cxn modelId="{A5BB2406-84A9-4CE2-AAF9-71B4C9D7CC56}" type="presParOf" srcId="{3783CE47-ABA2-4485-A6D4-C15A56668FA2}" destId="{7BCFEA65-430A-4262-90D3-5E4493818A9F}" srcOrd="3" destOrd="0" presId="urn:microsoft.com/office/officeart/2005/8/layout/chevron2"/>
    <dgm:cxn modelId="{4BB8C40C-6480-468D-8F20-B2007B8938B7}" type="presParOf" srcId="{3783CE47-ABA2-4485-A6D4-C15A56668FA2}" destId="{939D96DE-270D-4621-9053-4C2F32C604C5}" srcOrd="4" destOrd="0" presId="urn:microsoft.com/office/officeart/2005/8/layout/chevron2"/>
    <dgm:cxn modelId="{4739D68A-52CD-4654-A6A1-E5320594C83B}" type="presParOf" srcId="{939D96DE-270D-4621-9053-4C2F32C604C5}" destId="{EF392D70-844B-4009-A92F-569832127FAA}" srcOrd="0" destOrd="0" presId="urn:microsoft.com/office/officeart/2005/8/layout/chevron2"/>
    <dgm:cxn modelId="{2FC5A865-5993-4940-BA42-64F73D561D29}" type="presParOf" srcId="{939D96DE-270D-4621-9053-4C2F32C604C5}" destId="{8A355541-B1E3-4FBF-9373-6112BDF2BB15}" srcOrd="1" destOrd="0" presId="urn:microsoft.com/office/officeart/2005/8/layout/chevron2"/>
    <dgm:cxn modelId="{D066B266-EA1E-4667-AFF7-9C561438E9C8}" type="presParOf" srcId="{3783CE47-ABA2-4485-A6D4-C15A56668FA2}" destId="{C7DA856B-1418-4D00-9CC2-26091103D261}" srcOrd="5" destOrd="0" presId="urn:microsoft.com/office/officeart/2005/8/layout/chevron2"/>
    <dgm:cxn modelId="{9DD5455D-9AA4-4BA3-BB36-A6DCA99AAB57}" type="presParOf" srcId="{3783CE47-ABA2-4485-A6D4-C15A56668FA2}" destId="{969DA1CC-EFD6-4B51-9009-5DC3D2E98867}" srcOrd="6" destOrd="0" presId="urn:microsoft.com/office/officeart/2005/8/layout/chevron2"/>
    <dgm:cxn modelId="{DBAF88E0-D61A-49D2-A71A-AD135962F15C}" type="presParOf" srcId="{969DA1CC-EFD6-4B51-9009-5DC3D2E98867}" destId="{4543B9ED-9534-4999-B37C-FB7606674C11}" srcOrd="0" destOrd="0" presId="urn:microsoft.com/office/officeart/2005/8/layout/chevron2"/>
    <dgm:cxn modelId="{41F0BCC8-53F5-423D-852C-092F80799269}" type="presParOf" srcId="{969DA1CC-EFD6-4B51-9009-5DC3D2E98867}" destId="{18AD2917-49B8-41BF-8071-5A9E75D05D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defRPr sz="1300"/>
            </a:lvl1pPr>
          </a:lstStyle>
          <a:p>
            <a:pPr>
              <a:defRPr/>
            </a:pPr>
            <a:endParaRPr lang="ru-RU"/>
          </a:p>
        </p:txBody>
      </p:sp>
      <p:sp>
        <p:nvSpPr>
          <p:cNvPr id="3075" name="Rectangle 3"/>
          <p:cNvSpPr>
            <a:spLocks noGrp="1" noChangeArrowheads="1"/>
          </p:cNvSpPr>
          <p:nvPr>
            <p:ph type="dt" idx="1"/>
          </p:nvPr>
        </p:nvSpPr>
        <p:spPr bwMode="auto">
          <a:xfrm>
            <a:off x="3902075"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a:defRPr sz="1300"/>
            </a:lvl1pPr>
          </a:lstStyle>
          <a:p>
            <a:pPr>
              <a:defRPr/>
            </a:pPr>
            <a:endParaRPr lang="ru-RU"/>
          </a:p>
        </p:txBody>
      </p:sp>
      <p:sp>
        <p:nvSpPr>
          <p:cNvPr id="43012"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975" y="4759325"/>
            <a:ext cx="5510213"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517063"/>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defRPr sz="1300"/>
            </a:lvl1pPr>
          </a:lstStyle>
          <a:p>
            <a:pPr>
              <a:defRPr/>
            </a:pPr>
            <a:endParaRPr lang="ru-RU"/>
          </a:p>
        </p:txBody>
      </p:sp>
      <p:sp>
        <p:nvSpPr>
          <p:cNvPr id="3079" name="Rectangle 7"/>
          <p:cNvSpPr>
            <a:spLocks noGrp="1" noChangeArrowheads="1"/>
          </p:cNvSpPr>
          <p:nvPr>
            <p:ph type="sldNum" sz="quarter" idx="5"/>
          </p:nvPr>
        </p:nvSpPr>
        <p:spPr bwMode="auto">
          <a:xfrm>
            <a:off x="3902075" y="9517063"/>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a:defRPr sz="1300"/>
            </a:lvl1pPr>
          </a:lstStyle>
          <a:p>
            <a:pPr>
              <a:defRPr/>
            </a:pPr>
            <a:fld id="{ECBDF555-4C4A-44C7-8316-8F639AE0748B}" type="slidenum">
              <a:rPr lang="ru-RU"/>
              <a:pPr>
                <a:defRPr/>
              </a:pPr>
              <a:t>‹#›</a:t>
            </a:fld>
            <a:endParaRPr lang="ru-RU"/>
          </a:p>
        </p:txBody>
      </p:sp>
    </p:spTree>
    <p:extLst>
      <p:ext uri="{BB962C8B-B14F-4D97-AF65-F5344CB8AC3E}">
        <p14:creationId xmlns:p14="http://schemas.microsoft.com/office/powerpoint/2010/main" val="1813855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152439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427747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2C6777BB-5D49-4B9F-BA1F-CC3CA5839E20}" type="slidenum">
              <a:rPr lang="ru-RU" altLang="ru-RU" smtClean="0"/>
              <a:pPr/>
              <a:t>16</a:t>
            </a:fld>
            <a:endParaRPr lang="ru-RU" altLang="ru-RU"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56285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9A05FE32-66F0-4E21-969E-7C36E841D06D}" type="slidenum">
              <a:rPr lang="ru-RU" altLang="ru-RU" smtClean="0"/>
              <a:pPr/>
              <a:t>17</a:t>
            </a:fld>
            <a:endParaRPr lang="ru-RU" altLang="ru-RU"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07334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C13ECCA8-4B72-4FB8-9031-FE6EE987572B}" type="slidenum">
              <a:rPr lang="ru-RU" altLang="ru-RU" smtClean="0"/>
              <a:pPr/>
              <a:t>18</a:t>
            </a:fld>
            <a:endParaRPr lang="ru-RU" altLang="ru-RU"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30200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E252A377-34E1-4E6E-A86C-442CFD5DC8C4}" type="slidenum">
              <a:rPr lang="ru-RU" altLang="ru-RU" smtClean="0"/>
              <a:pPr/>
              <a:t>19</a:t>
            </a:fld>
            <a:endParaRPr lang="ru-RU" altLang="ru-RU"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81225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ECC2988D-AD3C-494E-940F-5BF5534EAE9F}" type="slidenum">
              <a:rPr lang="ru-RU" altLang="ru-RU" smtClean="0"/>
              <a:pPr/>
              <a:t>20</a:t>
            </a:fld>
            <a:endParaRPr lang="ru-RU" altLang="ru-RU"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55245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806BDD45-F48D-41F8-ACF0-A79DECD78849}" type="slidenum">
              <a:rPr lang="ru-RU" altLang="ru-RU" smtClean="0"/>
              <a:pPr/>
              <a:t>21</a:t>
            </a:fld>
            <a:endParaRPr lang="ru-RU" altLang="ru-RU"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64042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1DDE6E93-DE39-4872-9653-47CEB147B1B2}" type="slidenum">
              <a:rPr lang="ru-RU" altLang="ru-RU" smtClean="0"/>
              <a:pPr/>
              <a:t>22</a:t>
            </a:fld>
            <a:endParaRPr lang="ru-RU" altLang="ru-RU"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83930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ACFD8EE1-97CA-497B-92C5-3E63EC18FF82}" type="slidenum">
              <a:rPr lang="ru-RU" altLang="ru-RU" smtClean="0"/>
              <a:pPr/>
              <a:t>23</a:t>
            </a:fld>
            <a:endParaRPr lang="ru-RU" altLang="ru-RU"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85554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DC416A40-0247-4E74-A65A-6F40A28EA057}" type="slidenum">
              <a:rPr lang="ru-RU" altLang="ru-RU" smtClean="0"/>
              <a:pPr/>
              <a:t>24</a:t>
            </a:fld>
            <a:endParaRPr lang="ru-RU" altLang="ru-RU"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83665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A666BBAE-D526-453E-BBBF-96ABDCCBDEF7}" type="slidenum">
              <a:rPr lang="ru-RU" altLang="ru-RU" smtClean="0"/>
              <a:pPr/>
              <a:t>4</a:t>
            </a:fld>
            <a:endParaRPr lang="ru-RU" altLang="ru-RU"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990128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28E993DF-CC2F-4BF7-8B1A-64BAC62463A4}" type="slidenum">
              <a:rPr lang="ru-RU" altLang="ru-RU" smtClean="0"/>
              <a:pPr/>
              <a:t>25</a:t>
            </a:fld>
            <a:endParaRPr lang="ru-RU" altLang="ru-RU"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758649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7A42C8C4-77B9-4688-BA45-1537B9430430}" type="slidenum">
              <a:rPr lang="ru-RU" altLang="ru-RU" smtClean="0"/>
              <a:pPr/>
              <a:t>26</a:t>
            </a:fld>
            <a:endParaRPr lang="ru-RU" altLang="ru-R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32402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402272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44207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183300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CDAC1CD9-7856-4E00-BFBE-6A1D12FBCFA3}" type="slidenum">
              <a:rPr lang="ru-RU" altLang="ru-RU" smtClean="0"/>
              <a:pPr/>
              <a:t>30</a:t>
            </a:fld>
            <a:endParaRPr lang="ru-RU" altLang="ru-RU"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82729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10F3E434-2F7F-424D-AA0F-14719E08483C}" type="slidenum">
              <a:rPr lang="ru-RU" altLang="ru-RU" smtClean="0"/>
              <a:pPr/>
              <a:t>31</a:t>
            </a:fld>
            <a:endParaRPr lang="ru-RU" altLang="ru-RU"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61603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478F8C87-E27A-4108-8E21-F2E50E4CC2AA}" type="slidenum">
              <a:rPr lang="ru-RU" altLang="ru-RU" smtClean="0"/>
              <a:pPr/>
              <a:t>32</a:t>
            </a:fld>
            <a:endParaRPr lang="ru-RU" altLang="ru-RU"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5225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100380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30358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0A63964E-72ED-4240-89D9-4C08404BE9DC}" type="slidenum">
              <a:rPr lang="ru-RU" altLang="ru-RU" smtClean="0"/>
              <a:pPr/>
              <a:t>7</a:t>
            </a:fld>
            <a:endParaRPr lang="ru-RU" altLang="ru-RU"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168559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214229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70765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8694AB91-E7AA-4BEB-8147-EC02910C502E}" type="slidenum">
              <a:rPr lang="ru-RU" altLang="ru-RU" smtClean="0"/>
              <a:pPr/>
              <a:t>13</a:t>
            </a:fld>
            <a:endParaRPr lang="ru-RU" alt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06202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54D8F8F4-CA94-468F-8CFC-61E231DC2509}" type="slidenum">
              <a:rPr lang="ru-RU" altLang="ru-RU" smtClean="0"/>
              <a:pPr/>
              <a:t>14</a:t>
            </a:fld>
            <a:endParaRPr lang="ru-RU" altLang="ru-RU"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424547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chemeClr val="accent1">
                    <a:lumMod val="50000"/>
                  </a:schemeClr>
                </a:solidFill>
              </a:defRPr>
            </a:lvl1pPr>
          </a:lstStyle>
          <a:p>
            <a:pPr>
              <a:defRPr/>
            </a:pPr>
            <a:fld id="{7977B1BE-BDCD-4255-9D93-98CEE303EB0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3B4C9E5-B3E8-46B3-BB04-5B34E70014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661DCF75-0530-4E50-95C6-E86BCCD0A3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9252C14-6EAC-4EA0-96A9-3AC00E91AA7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CB5752E7-7CE5-4829-B14F-F276725D2F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DDF6A21-82EB-43E9-8EF1-6D6550E9E6E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2335DCD-7628-4876-B122-F495B175070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54B4782-7279-4645-80BB-29A1C542F97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3"/>
          <p:cNvSpPr>
            <a:spLocks noGrp="1"/>
          </p:cNvSpPr>
          <p:nvPr>
            <p:ph type="sldNum" sz="quarter" idx="12"/>
          </p:nvPr>
        </p:nvSpPr>
        <p:spPr/>
        <p:txBody>
          <a:bodyPr/>
          <a:lstStyle>
            <a:lvl1pPr>
              <a:defRPr/>
            </a:lvl1pPr>
          </a:lstStyle>
          <a:p>
            <a:pPr>
              <a:defRPr/>
            </a:pPr>
            <a:fld id="{59B3CF5C-BD5B-4437-AA4F-4F5D4F52222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FB8B8B76-5370-483F-8FED-E7E3652DB3A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ru-RU" smtClean="0"/>
              <a:t>Образец заголовка</a:t>
            </a:r>
            <a:endParaRPr lang="en-US" dirty="0"/>
          </a:p>
        </p:txBody>
      </p:sp>
      <p:sp>
        <p:nvSpPr>
          <p:cNvPr id="11" name="Date Placeholder 4"/>
          <p:cNvSpPr>
            <a:spLocks noGrp="1"/>
          </p:cNvSpPr>
          <p:nvPr>
            <p:ph type="dt" sz="half" idx="10"/>
          </p:nvPr>
        </p:nvSpPr>
        <p:spPr/>
        <p:txBody>
          <a:bodyPr/>
          <a:lstStyle>
            <a:lvl1pPr>
              <a:defRPr/>
            </a:lvl1pPr>
          </a:lstStyle>
          <a:p>
            <a:pPr>
              <a:defRPr/>
            </a:pPr>
            <a:endParaRPr lang="ru-RU"/>
          </a:p>
        </p:txBody>
      </p:sp>
      <p:sp>
        <p:nvSpPr>
          <p:cNvPr id="12" name="Slide Number Placeholder 6"/>
          <p:cNvSpPr>
            <a:spLocks noGrp="1"/>
          </p:cNvSpPr>
          <p:nvPr>
            <p:ph type="sldNum" sz="quarter" idx="11"/>
          </p:nvPr>
        </p:nvSpPr>
        <p:spPr/>
        <p:txBody>
          <a:bodyPr/>
          <a:lstStyle>
            <a:lvl1pPr>
              <a:defRPr/>
            </a:lvl1pPr>
          </a:lstStyle>
          <a:p>
            <a:pPr>
              <a:defRPr/>
            </a:pPr>
            <a:fld id="{AD2B8D47-64D5-4A6C-9F60-15FE08E5B37C}" type="slidenum">
              <a:rPr lang="ru-RU"/>
              <a:pPr>
                <a:defRPr/>
              </a:pPr>
              <a:t>‹#›</a:t>
            </a:fld>
            <a:endParaRPr lang="ru-RU"/>
          </a:p>
        </p:txBody>
      </p:sp>
      <p:sp>
        <p:nvSpPr>
          <p:cNvPr id="13" name="Footer Placeholder 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2"/>
                </a:solidFill>
              </a:defRPr>
            </a:lvl1pPr>
          </a:lstStyle>
          <a:p>
            <a:pPr>
              <a:defRPr/>
            </a:pPr>
            <a:fld id="{419F7DB2-35B2-49DA-ADA6-3F0C90CDF007}" type="slidenum">
              <a:rPr lang="ru-RU"/>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48" r:id="rId2"/>
    <p:sldLayoutId id="2147483754" r:id="rId3"/>
    <p:sldLayoutId id="2147483749" r:id="rId4"/>
    <p:sldLayoutId id="2147483750" r:id="rId5"/>
    <p:sldLayoutId id="2147483751" r:id="rId6"/>
    <p:sldLayoutId id="2147483755" r:id="rId7"/>
    <p:sldLayoutId id="2147483756" r:id="rId8"/>
    <p:sldLayoutId id="2147483757" r:id="rId9"/>
    <p:sldLayoutId id="2147483752" r:id="rId10"/>
    <p:sldLayoutId id="2147483758" r:id="rId11"/>
  </p:sldLayoutIdLst>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ru/imgres?imgurl=http://nathantrenholm.com/wp-content/uploads/2010/11/18.jpg&amp;imgrefurl=http://nathantrenholm.com/uxod-za-zubami/zubnoj-nalet.html&amp;usg=__NNNcsBBbdyfWR85zO8dSGahrwbY=&amp;h=300&amp;w=400&amp;sz=125&amp;hl=ru&amp;start=4&amp;zoom=1&amp;tbnid=27c2ggRa0_U7mM:&amp;tbnh=93&amp;tbnw=124&amp;ei=K_pDUuD7LOrl4QSdzYDICQ&amp;prev=/search?q=%D0%B7%D1%83%D0%B1%D0%BD%D0%BE%D0%B9+%D0%BD%D0%B0%D0%BB%D0%B5%D1%82&amp;newwindow=1&amp;hl=ru&amp;gbv=2&amp;tbm=isch&amp;itbs=1&amp;sa=X&amp;ved=0CDEQrQMwA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675456"/>
            <a:ext cx="8261350" cy="4032448"/>
          </a:xfrm>
        </p:spPr>
        <p:txBody>
          <a:bodyPr>
            <a:normAutofit/>
          </a:bodyPr>
          <a:lstStyle/>
          <a:p>
            <a:r>
              <a:rPr lang="ru-RU" altLang="ru-RU"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Биохимия зубного налета </a:t>
            </a:r>
            <a:br>
              <a:rPr lang="ru-RU" altLang="ru-RU"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36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и зубного камня </a:t>
            </a:r>
            <a:r>
              <a:rPr lang="ru-RU" altLang="ru-RU" sz="3600" b="1" dirty="0">
                <a:solidFill>
                  <a:srgbClr val="000099"/>
                </a:solidFill>
              </a:rPr>
              <a:t/>
            </a:r>
            <a:br>
              <a:rPr lang="ru-RU" altLang="ru-RU" sz="3600" b="1" dirty="0">
                <a:solidFill>
                  <a:srgbClr val="000099"/>
                </a:solidFill>
              </a:rPr>
            </a:br>
            <a:endParaRPr lang="ru-RU" dirty="0"/>
          </a:p>
        </p:txBody>
      </p:sp>
      <p:sp>
        <p:nvSpPr>
          <p:cNvPr id="3" name="Объект 2"/>
          <p:cNvSpPr>
            <a:spLocks noGrp="1"/>
          </p:cNvSpPr>
          <p:nvPr>
            <p:ph idx="1"/>
          </p:nvPr>
        </p:nvSpPr>
        <p:spPr>
          <a:xfrm>
            <a:off x="251520" y="4221088"/>
            <a:ext cx="8435280" cy="1905075"/>
          </a:xfrm>
        </p:spPr>
        <p:txBody>
          <a:bodyPr/>
          <a:lstStyle/>
          <a:p>
            <a:pPr marL="114300" indent="0" algn="ctr">
              <a:buNone/>
            </a:pPr>
            <a:r>
              <a:rPr lang="ru-RU" sz="1600" dirty="0">
                <a:solidFill>
                  <a:srgbClr val="7030A0"/>
                </a:solidFill>
                <a:latin typeface="Arial Black" pitchFamily="34" charset="0"/>
              </a:rPr>
              <a:t>Федеральное государственное бюджетное </a:t>
            </a:r>
            <a:br>
              <a:rPr lang="ru-RU" sz="1600" dirty="0">
                <a:solidFill>
                  <a:srgbClr val="7030A0"/>
                </a:solidFill>
                <a:latin typeface="Arial Black" pitchFamily="34" charset="0"/>
              </a:rPr>
            </a:br>
            <a:r>
              <a:rPr lang="ru-RU" sz="1600" dirty="0">
                <a:solidFill>
                  <a:srgbClr val="7030A0"/>
                </a:solidFill>
                <a:latin typeface="Arial Black" pitchFamily="34" charset="0"/>
              </a:rPr>
              <a:t>образовательное учреждение </a:t>
            </a:r>
            <a:br>
              <a:rPr lang="ru-RU" sz="1600" dirty="0">
                <a:solidFill>
                  <a:srgbClr val="7030A0"/>
                </a:solidFill>
                <a:latin typeface="Arial Black" pitchFamily="34" charset="0"/>
              </a:rPr>
            </a:br>
            <a:r>
              <a:rPr lang="ru-RU" sz="1600" dirty="0">
                <a:solidFill>
                  <a:srgbClr val="7030A0"/>
                </a:solidFill>
                <a:latin typeface="Arial Black" pitchFamily="34" charset="0"/>
              </a:rPr>
              <a:t>высшего образования </a:t>
            </a:r>
            <a:br>
              <a:rPr lang="ru-RU" sz="1600" dirty="0">
                <a:solidFill>
                  <a:srgbClr val="7030A0"/>
                </a:solidFill>
                <a:latin typeface="Arial Black" pitchFamily="34" charset="0"/>
              </a:rPr>
            </a:br>
            <a:r>
              <a:rPr lang="ru-RU" sz="1600" dirty="0">
                <a:solidFill>
                  <a:srgbClr val="7030A0"/>
                </a:solidFill>
                <a:latin typeface="Arial Black" pitchFamily="34" charset="0"/>
              </a:rPr>
              <a:t>«Оренбургский государственный медицинский университет»</a:t>
            </a:r>
            <a:br>
              <a:rPr lang="ru-RU" sz="1600" dirty="0">
                <a:solidFill>
                  <a:srgbClr val="7030A0"/>
                </a:solidFill>
                <a:latin typeface="Arial Black" pitchFamily="34" charset="0"/>
              </a:rPr>
            </a:br>
            <a:r>
              <a:rPr lang="ru-RU" sz="1600" dirty="0">
                <a:solidFill>
                  <a:srgbClr val="7030A0"/>
                </a:solidFill>
                <a:latin typeface="Arial Black" pitchFamily="34" charset="0"/>
              </a:rPr>
              <a:t>Министерства здравоохранения Российской Федерации</a:t>
            </a:r>
            <a:br>
              <a:rPr lang="ru-RU" sz="1600" dirty="0">
                <a:solidFill>
                  <a:srgbClr val="7030A0"/>
                </a:solidFill>
                <a:latin typeface="Arial Black" pitchFamily="34" charset="0"/>
              </a:rPr>
            </a:br>
            <a:r>
              <a:rPr lang="ru-RU" dirty="0">
                <a:solidFill>
                  <a:srgbClr val="7030A0"/>
                </a:solidFill>
                <a:latin typeface="Arial Black" pitchFamily="34" charset="0"/>
              </a:rPr>
              <a:t>Кафедра химии</a:t>
            </a:r>
            <a:br>
              <a:rPr lang="ru-RU" dirty="0">
                <a:solidFill>
                  <a:srgbClr val="7030A0"/>
                </a:solidFill>
                <a:latin typeface="Arial Black" pitchFamily="34" charset="0"/>
              </a:rPr>
            </a:br>
            <a:r>
              <a:rPr lang="ru-RU" dirty="0">
                <a:solidFill>
                  <a:srgbClr val="7030A0"/>
                </a:solidFill>
                <a:latin typeface="Arial Black" pitchFamily="34" charset="0"/>
              </a:rPr>
              <a:t/>
            </a:r>
            <a:br>
              <a:rPr lang="ru-RU" dirty="0">
                <a:solidFill>
                  <a:srgbClr val="7030A0"/>
                </a:solidFill>
                <a:latin typeface="Arial Black" pitchFamily="34" charset="0"/>
              </a:rPr>
            </a:br>
            <a:endParaRPr lang="ru-RU" dirty="0"/>
          </a:p>
        </p:txBody>
      </p:sp>
      <p:pic>
        <p:nvPicPr>
          <p:cNvPr id="1026" name="Picture 2" descr="https://dinastia-s.ru/upload/iblock/b10/b10a4aa469524fdf09fd6890c94f14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025" y="1916832"/>
            <a:ext cx="3446269" cy="217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7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3"/>
          <p:cNvSpPr>
            <a:spLocks noGrp="1"/>
          </p:cNvSpPr>
          <p:nvPr>
            <p:ph type="title"/>
          </p:nvPr>
        </p:nvSpPr>
        <p:spPr>
          <a:xfrm>
            <a:off x="395288" y="274638"/>
            <a:ext cx="8291512" cy="2074862"/>
          </a:xfrm>
        </p:spPr>
        <p:txBody>
          <a:bodyPr/>
          <a:lstStyle/>
          <a:p>
            <a:pPr fontAlgn="auto">
              <a:spcAft>
                <a:spcPts val="0"/>
              </a:spcAft>
              <a:defRPr/>
            </a:pPr>
            <a:r>
              <a:rPr lang="ru-RU" sz="2400" b="1" cap="none" dirty="0" smtClean="0">
                <a:solidFill>
                  <a:srgbClr val="333333"/>
                </a:solidFill>
                <a:latin typeface="Times New Roman" pitchFamily="18" charset="0"/>
                <a:cs typeface="Times New Roman" pitchFamily="18" charset="0"/>
              </a:rPr>
              <a:t>Слюна, из-за толщины налета, не может нейтрализовать данные кислоты, они накапливаются и со временем становятся причиной патологических изменений: зубного кариеса и воспаления десны.</a:t>
            </a:r>
            <a:r>
              <a:rPr lang="ru-RU" sz="2400" b="1" cap="none" dirty="0" smtClean="0">
                <a:solidFill>
                  <a:srgbClr val="333333"/>
                </a:solidFill>
              </a:rPr>
              <a:t/>
            </a:r>
            <a:br>
              <a:rPr lang="ru-RU" sz="2400" b="1" cap="none" dirty="0" smtClean="0">
                <a:solidFill>
                  <a:srgbClr val="333333"/>
                </a:solidFill>
              </a:rPr>
            </a:br>
            <a:endParaRPr lang="ru-RU" sz="2400" dirty="0" smtClean="0">
              <a:solidFill>
                <a:schemeClr val="accent1">
                  <a:lumMod val="75000"/>
                </a:schemeClr>
              </a:solidFill>
            </a:endParaRPr>
          </a:p>
        </p:txBody>
      </p:sp>
      <p:pic>
        <p:nvPicPr>
          <p:cNvPr id="17411" name="Picture 2"/>
          <p:cNvPicPr>
            <a:picLocks noGrp="1" noChangeAspect="1" noChangeArrowheads="1"/>
          </p:cNvPicPr>
          <p:nvPr>
            <p:ph idx="4294967295"/>
          </p:nvPr>
        </p:nvPicPr>
        <p:blipFill>
          <a:blip r:embed="rId2"/>
          <a:srcRect/>
          <a:stretch>
            <a:fillRect/>
          </a:stretch>
        </p:blipFill>
        <p:spPr>
          <a:xfrm>
            <a:off x="611188" y="1989138"/>
            <a:ext cx="7974012" cy="4643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407988"/>
            <a:ext cx="8261350" cy="877872"/>
          </a:xfrm>
        </p:spPr>
        <p:txBody>
          <a:bodyPr>
            <a:normAutofit fontScale="90000"/>
          </a:bodyPr>
          <a:lstStyle/>
          <a:p>
            <a:pPr fontAlgn="auto">
              <a:spcAft>
                <a:spcPts val="0"/>
              </a:spcAft>
              <a:defRPr/>
            </a:pPr>
            <a:r>
              <a:rPr 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Формирование зубного налета</a:t>
            </a:r>
            <a:endParaRPr lang="ru-RU"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250825" y="1214422"/>
            <a:ext cx="8642350" cy="1927241"/>
          </a:xfrm>
        </p:spPr>
        <p:txBody>
          <a:bodyPr rtlCol="0">
            <a:normAutofit fontScale="85000" lnSpcReduction="10000"/>
          </a:bodyPr>
          <a:lstStyle/>
          <a:p>
            <a:pPr marL="114300" indent="0" fontAlgn="auto">
              <a:spcAft>
                <a:spcPts val="0"/>
              </a:spcAft>
              <a:buFont typeface="Arial" pitchFamily="34" charset="0"/>
              <a:buNone/>
              <a:defRPr/>
            </a:pPr>
            <a:r>
              <a:rPr lang="ru-RU" b="1" dirty="0">
                <a:latin typeface="Times New Roman" pitchFamily="18" charset="0"/>
                <a:cs typeface="Times New Roman" pitchFamily="18" charset="0"/>
              </a:rPr>
              <a:t>Формирование зубного налета проходит несколько этапов от раннего зубного </a:t>
            </a:r>
            <a:r>
              <a:rPr lang="ru-RU" b="1" dirty="0" smtClean="0">
                <a:latin typeface="Times New Roman" pitchFamily="18" charset="0"/>
                <a:cs typeface="Times New Roman" pitchFamily="18" charset="0"/>
              </a:rPr>
              <a:t>налета </a:t>
            </a:r>
            <a:r>
              <a:rPr lang="ru-RU" b="1" dirty="0">
                <a:latin typeface="Times New Roman" pitchFamily="18" charset="0"/>
                <a:cs typeface="Times New Roman" pitchFamily="18" charset="0"/>
              </a:rPr>
              <a:t>(первые сутки) до зрелого зубного налета (3-7 </a:t>
            </a:r>
            <a:r>
              <a:rPr lang="ru-RU" b="1" dirty="0" smtClean="0">
                <a:latin typeface="Times New Roman" pitchFamily="18" charset="0"/>
                <a:cs typeface="Times New Roman" pitchFamily="18" charset="0"/>
              </a:rPr>
              <a:t>дней). Определенную </a:t>
            </a:r>
            <a:r>
              <a:rPr lang="ru-RU" b="1" dirty="0">
                <a:latin typeface="Times New Roman" pitchFamily="18" charset="0"/>
                <a:cs typeface="Times New Roman" pitchFamily="18" charset="0"/>
              </a:rPr>
              <a:t>роль в формировании зубного налета играют не только белки слюны и микроорганизмы, но и клетки </a:t>
            </a:r>
            <a:r>
              <a:rPr lang="ru-RU" b="1" dirty="0" err="1">
                <a:latin typeface="Times New Roman" pitchFamily="18" charset="0"/>
                <a:cs typeface="Times New Roman" pitchFamily="18" charset="0"/>
              </a:rPr>
              <a:t>слущенного</a:t>
            </a:r>
            <a:r>
              <a:rPr lang="ru-RU" b="1" dirty="0">
                <a:latin typeface="Times New Roman" pitchFamily="18" charset="0"/>
                <a:cs typeface="Times New Roman" pitchFamily="18" charset="0"/>
              </a:rPr>
              <a:t> эпителия.</a:t>
            </a:r>
          </a:p>
          <a:p>
            <a:pPr marL="114300" indent="0" fontAlgn="auto">
              <a:spcAft>
                <a:spcPts val="0"/>
              </a:spcAft>
              <a:buFont typeface="Arial" pitchFamily="34" charset="0"/>
              <a:buNone/>
              <a:defRPr/>
            </a:pPr>
            <a:r>
              <a:rPr lang="ru-RU" b="1" dirty="0" smtClean="0">
                <a:latin typeface="Times New Roman" pitchFamily="18" charset="0"/>
                <a:cs typeface="Times New Roman" pitchFamily="18" charset="0"/>
              </a:rPr>
              <a:t>В </a:t>
            </a:r>
            <a:r>
              <a:rPr lang="ru-RU" b="1" dirty="0">
                <a:latin typeface="Times New Roman" pitchFamily="18" charset="0"/>
                <a:cs typeface="Times New Roman" pitchFamily="18" charset="0"/>
              </a:rPr>
              <a:t>составе созревшего </a:t>
            </a:r>
            <a:r>
              <a:rPr lang="ru-RU" b="1" dirty="0" smtClean="0">
                <a:latin typeface="Times New Roman" pitchFamily="18" charset="0"/>
                <a:cs typeface="Times New Roman" pitchFamily="18" charset="0"/>
              </a:rPr>
              <a:t>зубного налета </a:t>
            </a:r>
            <a:r>
              <a:rPr lang="ru-RU" b="1" dirty="0">
                <a:latin typeface="Times New Roman" pitchFamily="18" charset="0"/>
                <a:cs typeface="Times New Roman" pitchFamily="18" charset="0"/>
              </a:rPr>
              <a:t>при микроскопическом исследовании находят следующие слои:</a:t>
            </a:r>
          </a:p>
          <a:p>
            <a:pPr marL="114300" indent="0" fontAlgn="auto">
              <a:spcAft>
                <a:spcPts val="0"/>
              </a:spcAft>
              <a:buFont typeface="Arial" pitchFamily="34" charset="0"/>
              <a:buNone/>
              <a:defRPr/>
            </a:pPr>
            <a:endParaRPr lang="ru-RU" dirty="0"/>
          </a:p>
        </p:txBody>
      </p:sp>
      <p:graphicFrame>
        <p:nvGraphicFramePr>
          <p:cNvPr id="4" name="Схема 3"/>
          <p:cNvGraphicFramePr/>
          <p:nvPr/>
        </p:nvGraphicFramePr>
        <p:xfrm>
          <a:off x="251520" y="2996952"/>
          <a:ext cx="8640960" cy="3695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158" y="714356"/>
            <a:ext cx="8497888" cy="984271"/>
          </a:xfrm>
        </p:spPr>
        <p:txBody>
          <a:bodyPr>
            <a:normAutofit fontScale="90000"/>
          </a:bodyPr>
          <a:lstStyle/>
          <a:p>
            <a:pPr fontAlgn="auto">
              <a:spcAft>
                <a:spcPts val="0"/>
              </a:spcAft>
              <a:defRPr/>
            </a:pPr>
            <a:r>
              <a:rPr lang="ru-RU" altLang="ru-RU" sz="4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СОСТАВ Зубного </a:t>
            </a:r>
            <a:r>
              <a:rPr lang="ru-RU" altLang="ru-RU" sz="4800" b="1" dirty="0" err="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налетА</a:t>
            </a:r>
            <a:r>
              <a:rPr lang="ru-RU" altLang="ru-RU" sz="4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r>
            <a:br>
              <a:rPr lang="ru-RU" altLang="ru-RU" sz="4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br>
            <a:endParaRPr lang="ru-RU" altLang="ru-RU" sz="4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43" name="Rectangle 3"/>
          <p:cNvSpPr>
            <a:spLocks noGrp="1" noChangeArrowheads="1"/>
          </p:cNvSpPr>
          <p:nvPr>
            <p:ph idx="1"/>
          </p:nvPr>
        </p:nvSpPr>
        <p:spPr>
          <a:xfrm>
            <a:off x="323850" y="1773238"/>
            <a:ext cx="8374063" cy="4751387"/>
          </a:xfrm>
        </p:spPr>
        <p:txBody>
          <a:bodyPr rtlCol="0">
            <a:normAutofit/>
          </a:bodyPr>
          <a:lstStyle/>
          <a:p>
            <a:pPr fontAlgn="auto">
              <a:spcAft>
                <a:spcPts val="0"/>
              </a:spcAft>
              <a:buFont typeface="Arial" pitchFamily="34" charset="0"/>
              <a:buChar char="•"/>
              <a:defRPr/>
            </a:pPr>
            <a:r>
              <a:rPr lang="ru-RU" altLang="ru-RU" b="1" dirty="0" smtClean="0">
                <a:solidFill>
                  <a:srgbClr val="333333"/>
                </a:solidFill>
                <a:latin typeface="Times New Roman" pitchFamily="18" charset="0"/>
                <a:cs typeface="Times New Roman" pitchFamily="18" charset="0"/>
              </a:rPr>
              <a:t>70-80% - вода;</a:t>
            </a:r>
          </a:p>
          <a:p>
            <a:pPr fontAlgn="auto">
              <a:spcAft>
                <a:spcPts val="0"/>
              </a:spcAft>
              <a:buFont typeface="Arial" pitchFamily="34" charset="0"/>
              <a:buChar char="•"/>
              <a:defRPr/>
            </a:pPr>
            <a:r>
              <a:rPr lang="ru-RU" altLang="ru-RU" b="1" dirty="0" smtClean="0">
                <a:solidFill>
                  <a:srgbClr val="333333"/>
                </a:solidFill>
                <a:latin typeface="Times New Roman" pitchFamily="18" charset="0"/>
                <a:cs typeface="Times New Roman" pitchFamily="18" charset="0"/>
              </a:rPr>
              <a:t>8-20% - белки;</a:t>
            </a:r>
          </a:p>
          <a:p>
            <a:pPr fontAlgn="auto">
              <a:spcAft>
                <a:spcPts val="0"/>
              </a:spcAft>
              <a:buFont typeface="Arial" pitchFamily="34" charset="0"/>
              <a:buChar char="•"/>
              <a:defRPr/>
            </a:pPr>
            <a:r>
              <a:rPr lang="ru-RU" altLang="ru-RU" b="1" dirty="0" smtClean="0">
                <a:solidFill>
                  <a:srgbClr val="333333"/>
                </a:solidFill>
                <a:latin typeface="Times New Roman" pitchFamily="18" charset="0"/>
                <a:cs typeface="Times New Roman" pitchFamily="18" charset="0"/>
              </a:rPr>
              <a:t>7-14% - углеводы, </a:t>
            </a:r>
          </a:p>
          <a:p>
            <a:pPr fontAlgn="auto">
              <a:spcAft>
                <a:spcPts val="0"/>
              </a:spcAft>
              <a:buFont typeface="Arial" pitchFamily="34" charset="0"/>
              <a:buChar char="•"/>
              <a:defRPr/>
            </a:pPr>
            <a:r>
              <a:rPr lang="ru-RU" altLang="ru-RU" b="1" dirty="0" smtClean="0">
                <a:solidFill>
                  <a:srgbClr val="333333"/>
                </a:solidFill>
                <a:latin typeface="Times New Roman" pitchFamily="18" charset="0"/>
                <a:cs typeface="Times New Roman" pitchFamily="18" charset="0"/>
              </a:rPr>
              <a:t>небольшое количество липидов.</a:t>
            </a:r>
          </a:p>
          <a:p>
            <a:pPr marL="114300" indent="0" fontAlgn="auto">
              <a:spcAft>
                <a:spcPts val="0"/>
              </a:spcAft>
              <a:buFont typeface="Arial" pitchFamily="34" charset="0"/>
              <a:buNone/>
              <a:defRPr/>
            </a:pPr>
            <a:r>
              <a:rPr lang="ru-RU" altLang="ru-RU" sz="2800" b="1" dirty="0" smtClean="0">
                <a:solidFill>
                  <a:srgbClr val="000099"/>
                </a:solidFill>
                <a:latin typeface="Times New Roman" pitchFamily="18" charset="0"/>
                <a:cs typeface="Times New Roman" pitchFamily="18" charset="0"/>
              </a:rPr>
              <a:t>В состав зубного налета также входят ионы кальция, фосфата, которые в основном поступают из слюны и микроэлементы, такие как калий, натрий, фтор и др. </a:t>
            </a:r>
          </a:p>
          <a:p>
            <a:pPr fontAlgn="auto">
              <a:spcAft>
                <a:spcPts val="0"/>
              </a:spcAft>
              <a:buFont typeface="Arial" pitchFamily="34" charset="0"/>
              <a:buChar char="•"/>
              <a:defRPr/>
            </a:pPr>
            <a:endParaRPr lang="ru-RU" altLang="ru-RU" sz="2800" b="1" dirty="0"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0242"/>
                                        </p:tgtEl>
                                        <p:attrNameLst>
                                          <p:attrName>style.color</p:attrName>
                                        </p:attrNameLst>
                                      </p:cBhvr>
                                      <p:to>
                                        <p:clrVal>
                                          <a:srgbClr val="C00000"/>
                                        </p:clrVal>
                                      </p:to>
                                    </p:set>
                                    <p:set>
                                      <p:cBhvr>
                                        <p:cTn id="7" dur="500" fill="hold"/>
                                        <p:tgtEl>
                                          <p:spTgt spid="10242"/>
                                        </p:tgtEl>
                                        <p:attrNameLst>
                                          <p:attrName>fillcolor</p:attrName>
                                        </p:attrNameLst>
                                      </p:cBhvr>
                                      <p:to>
                                        <p:clrVal>
                                          <a:srgbClr val="C00000"/>
                                        </p:clrVal>
                                      </p:to>
                                    </p:set>
                                    <p:set>
                                      <p:cBhvr>
                                        <p:cTn id="8" dur="500" fill="hold"/>
                                        <p:tgtEl>
                                          <p:spTgt spid="10242"/>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243">
                                            <p:txEl>
                                              <p:pRg st="0" end="0"/>
                                            </p:txEl>
                                          </p:spTgt>
                                        </p:tgtEl>
                                        <p:attrNameLst>
                                          <p:attrName>style.color</p:attrName>
                                        </p:attrNameLst>
                                      </p:cBhvr>
                                      <p:to>
                                        <p:clrVal>
                                          <a:srgbClr val="C00000"/>
                                        </p:clrVal>
                                      </p:to>
                                    </p:set>
                                    <p:set>
                                      <p:cBhvr>
                                        <p:cTn id="13" dur="500" fill="hold"/>
                                        <p:tgtEl>
                                          <p:spTgt spid="10243">
                                            <p:txEl>
                                              <p:pRg st="0" end="0"/>
                                            </p:txEl>
                                          </p:spTgt>
                                        </p:tgtEl>
                                        <p:attrNameLst>
                                          <p:attrName>fillcolor</p:attrName>
                                        </p:attrNameLst>
                                      </p:cBhvr>
                                      <p:to>
                                        <p:clrVal>
                                          <a:srgbClr val="C00000"/>
                                        </p:clrVal>
                                      </p:to>
                                    </p:set>
                                    <p:set>
                                      <p:cBhvr>
                                        <p:cTn id="14" dur="500" fill="hold"/>
                                        <p:tgtEl>
                                          <p:spTgt spid="10243">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10243">
                                            <p:txEl>
                                              <p:pRg st="1" end="1"/>
                                            </p:txEl>
                                          </p:spTgt>
                                        </p:tgtEl>
                                        <p:attrNameLst>
                                          <p:attrName>style.color</p:attrName>
                                        </p:attrNameLst>
                                      </p:cBhvr>
                                      <p:to>
                                        <p:clrVal>
                                          <a:srgbClr val="C00000"/>
                                        </p:clrVal>
                                      </p:to>
                                    </p:set>
                                    <p:set>
                                      <p:cBhvr>
                                        <p:cTn id="17" dur="500" fill="hold"/>
                                        <p:tgtEl>
                                          <p:spTgt spid="10243">
                                            <p:txEl>
                                              <p:pRg st="1" end="1"/>
                                            </p:txEl>
                                          </p:spTgt>
                                        </p:tgtEl>
                                        <p:attrNameLst>
                                          <p:attrName>fillcolor</p:attrName>
                                        </p:attrNameLst>
                                      </p:cBhvr>
                                      <p:to>
                                        <p:clrVal>
                                          <a:srgbClr val="C00000"/>
                                        </p:clrVal>
                                      </p:to>
                                    </p:set>
                                    <p:set>
                                      <p:cBhvr>
                                        <p:cTn id="18" dur="500" fill="hold"/>
                                        <p:tgtEl>
                                          <p:spTgt spid="10243">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10243">
                                            <p:txEl>
                                              <p:pRg st="2" end="2"/>
                                            </p:txEl>
                                          </p:spTgt>
                                        </p:tgtEl>
                                        <p:attrNameLst>
                                          <p:attrName>style.color</p:attrName>
                                        </p:attrNameLst>
                                      </p:cBhvr>
                                      <p:to>
                                        <p:clrVal>
                                          <a:srgbClr val="C00000"/>
                                        </p:clrVal>
                                      </p:to>
                                    </p:set>
                                    <p:set>
                                      <p:cBhvr>
                                        <p:cTn id="21" dur="500" fill="hold"/>
                                        <p:tgtEl>
                                          <p:spTgt spid="10243">
                                            <p:txEl>
                                              <p:pRg st="2" end="2"/>
                                            </p:txEl>
                                          </p:spTgt>
                                        </p:tgtEl>
                                        <p:attrNameLst>
                                          <p:attrName>fillcolor</p:attrName>
                                        </p:attrNameLst>
                                      </p:cBhvr>
                                      <p:to>
                                        <p:clrVal>
                                          <a:srgbClr val="C00000"/>
                                        </p:clrVal>
                                      </p:to>
                                    </p:set>
                                    <p:set>
                                      <p:cBhvr>
                                        <p:cTn id="22" dur="500" fill="hold"/>
                                        <p:tgtEl>
                                          <p:spTgt spid="10243">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10243">
                                            <p:txEl>
                                              <p:pRg st="3" end="3"/>
                                            </p:txEl>
                                          </p:spTgt>
                                        </p:tgtEl>
                                        <p:attrNameLst>
                                          <p:attrName>style.color</p:attrName>
                                        </p:attrNameLst>
                                      </p:cBhvr>
                                      <p:to>
                                        <p:clrVal>
                                          <a:srgbClr val="C00000"/>
                                        </p:clrVal>
                                      </p:to>
                                    </p:set>
                                    <p:set>
                                      <p:cBhvr>
                                        <p:cTn id="25" dur="500" fill="hold"/>
                                        <p:tgtEl>
                                          <p:spTgt spid="10243">
                                            <p:txEl>
                                              <p:pRg st="3" end="3"/>
                                            </p:txEl>
                                          </p:spTgt>
                                        </p:tgtEl>
                                        <p:attrNameLst>
                                          <p:attrName>fillcolor</p:attrName>
                                        </p:attrNameLst>
                                      </p:cBhvr>
                                      <p:to>
                                        <p:clrVal>
                                          <a:srgbClr val="C00000"/>
                                        </p:clrVal>
                                      </p:to>
                                    </p:set>
                                    <p:set>
                                      <p:cBhvr>
                                        <p:cTn id="26" dur="500" fill="hold"/>
                                        <p:tgtEl>
                                          <p:spTgt spid="10243">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10243">
                                            <p:txEl>
                                              <p:pRg st="4" end="4"/>
                                            </p:txEl>
                                          </p:spTgt>
                                        </p:tgtEl>
                                        <p:attrNameLst>
                                          <p:attrName>style.color</p:attrName>
                                        </p:attrNameLst>
                                      </p:cBhvr>
                                      <p:to>
                                        <p:clrVal>
                                          <a:srgbClr val="C00000"/>
                                        </p:clrVal>
                                      </p:to>
                                    </p:set>
                                    <p:set>
                                      <p:cBhvr>
                                        <p:cTn id="29" dur="500" fill="hold"/>
                                        <p:tgtEl>
                                          <p:spTgt spid="10243">
                                            <p:txEl>
                                              <p:pRg st="4" end="4"/>
                                            </p:txEl>
                                          </p:spTgt>
                                        </p:tgtEl>
                                        <p:attrNameLst>
                                          <p:attrName>fillcolor</p:attrName>
                                        </p:attrNameLst>
                                      </p:cBhvr>
                                      <p:to>
                                        <p:clrVal>
                                          <a:srgbClr val="C00000"/>
                                        </p:clrVal>
                                      </p:to>
                                    </p:set>
                                    <p:set>
                                      <p:cBhvr>
                                        <p:cTn id="30" dur="500" fill="hold"/>
                                        <p:tgtEl>
                                          <p:spTgt spid="1024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274638"/>
            <a:ext cx="8569325" cy="1354137"/>
          </a:xfrm>
        </p:spPr>
        <p:txBody>
          <a:bodyPr/>
          <a:lstStyle/>
          <a:p>
            <a:pPr fontAlgn="auto">
              <a:spcAft>
                <a:spcPts val="0"/>
              </a:spcAft>
              <a:defRPr/>
            </a:pPr>
            <a:r>
              <a:rPr lang="ru-RU" altLang="ru-RU" sz="40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В состав зубного налета входят:</a:t>
            </a:r>
          </a:p>
        </p:txBody>
      </p:sp>
      <p:sp>
        <p:nvSpPr>
          <p:cNvPr id="57347" name="Rectangle 3"/>
          <p:cNvSpPr>
            <a:spLocks noGrp="1" noChangeArrowheads="1"/>
          </p:cNvSpPr>
          <p:nvPr>
            <p:ph idx="1"/>
          </p:nvPr>
        </p:nvSpPr>
        <p:spPr>
          <a:xfrm>
            <a:off x="0" y="1628775"/>
            <a:ext cx="8929718" cy="5113338"/>
          </a:xfrm>
        </p:spPr>
        <p:txBody>
          <a:bodyPr rtlCol="0">
            <a:normAutofit/>
          </a:bodyPr>
          <a:lstStyle/>
          <a:p>
            <a:pPr fontAlgn="auto">
              <a:spcAft>
                <a:spcPts val="0"/>
              </a:spcAft>
              <a:buFont typeface="Arial" pitchFamily="34" charset="0"/>
              <a:buChar char="•"/>
              <a:defRPr/>
            </a:pPr>
            <a:r>
              <a:rPr lang="ru-RU" altLang="ru-RU" sz="2800" b="1" dirty="0" smtClean="0">
                <a:solidFill>
                  <a:srgbClr val="990099"/>
                </a:solidFill>
                <a:latin typeface="Times New Roman" pitchFamily="18" charset="0"/>
                <a:cs typeface="Times New Roman" pitchFamily="18" charset="0"/>
              </a:rPr>
              <a:t>Белки </a:t>
            </a:r>
            <a:r>
              <a:rPr lang="ru-RU" altLang="ru-RU" sz="2800" b="1" dirty="0" smtClean="0">
                <a:solidFill>
                  <a:srgbClr val="333333"/>
                </a:solidFill>
                <a:latin typeface="Times New Roman" pitchFamily="18" charset="0"/>
                <a:cs typeface="Times New Roman" pitchFamily="18" charset="0"/>
              </a:rPr>
              <a:t>-  белки слюны, а также белки бактериальных и </a:t>
            </a:r>
            <a:r>
              <a:rPr lang="ru-RU" altLang="ru-RU" sz="2800" b="1" dirty="0" err="1" smtClean="0">
                <a:solidFill>
                  <a:srgbClr val="333333"/>
                </a:solidFill>
                <a:latin typeface="Times New Roman" pitchFamily="18" charset="0"/>
                <a:cs typeface="Times New Roman" pitchFamily="18" charset="0"/>
              </a:rPr>
              <a:t>слущенных</a:t>
            </a:r>
            <a:r>
              <a:rPr lang="ru-RU" altLang="ru-RU" sz="2800" b="1" dirty="0" smtClean="0">
                <a:solidFill>
                  <a:srgbClr val="333333"/>
                </a:solidFill>
                <a:latin typeface="Times New Roman" pitchFamily="18" charset="0"/>
                <a:cs typeface="Times New Roman" pitchFamily="18" charset="0"/>
              </a:rPr>
              <a:t> клеток эпителия;</a:t>
            </a:r>
          </a:p>
          <a:p>
            <a:pPr fontAlgn="auto">
              <a:spcAft>
                <a:spcPts val="0"/>
              </a:spcAft>
              <a:buFont typeface="Arial" pitchFamily="34" charset="0"/>
              <a:buChar char="•"/>
              <a:defRPr/>
            </a:pPr>
            <a:r>
              <a:rPr lang="ru-RU" altLang="ru-RU" sz="2800" b="1" dirty="0" smtClean="0">
                <a:solidFill>
                  <a:srgbClr val="990099"/>
                </a:solidFill>
                <a:latin typeface="Times New Roman" pitchFamily="18" charset="0"/>
                <a:cs typeface="Times New Roman" pitchFamily="18" charset="0"/>
              </a:rPr>
              <a:t>Ферменты</a:t>
            </a:r>
            <a:r>
              <a:rPr lang="ru-RU" altLang="ru-RU" sz="2800" b="1" dirty="0" smtClean="0">
                <a:solidFill>
                  <a:srgbClr val="333333"/>
                </a:solidFill>
                <a:latin typeface="Times New Roman" pitchFamily="18" charset="0"/>
                <a:cs typeface="Times New Roman" pitchFamily="18" charset="0"/>
              </a:rPr>
              <a:t> - протеазы, </a:t>
            </a:r>
            <a:r>
              <a:rPr lang="ru-RU" altLang="ru-RU" sz="2800" b="1" dirty="0" err="1" smtClean="0">
                <a:solidFill>
                  <a:srgbClr val="333333"/>
                </a:solidFill>
                <a:latin typeface="Times New Roman" pitchFamily="18" charset="0"/>
                <a:cs typeface="Times New Roman" pitchFamily="18" charset="0"/>
              </a:rPr>
              <a:t>гликозидазы</a:t>
            </a:r>
            <a:r>
              <a:rPr lang="ru-RU" altLang="ru-RU" sz="2800" b="1" dirty="0" smtClean="0">
                <a:solidFill>
                  <a:srgbClr val="333333"/>
                </a:solidFill>
                <a:latin typeface="Times New Roman" pitchFamily="18" charset="0"/>
                <a:cs typeface="Times New Roman" pitchFamily="18" charset="0"/>
              </a:rPr>
              <a:t>, липазы и другие, в основном бактериального </a:t>
            </a:r>
            <a:r>
              <a:rPr lang="ru-RU" altLang="ru-RU" sz="2800" b="1" dirty="0" smtClean="0">
                <a:latin typeface="Times New Roman" pitchFamily="18" charset="0"/>
                <a:cs typeface="Times New Roman" pitchFamily="18" charset="0"/>
              </a:rPr>
              <a:t>происхождения.</a:t>
            </a:r>
          </a:p>
          <a:p>
            <a:pPr fontAlgn="auto">
              <a:spcAft>
                <a:spcPts val="0"/>
              </a:spcAft>
              <a:buFont typeface="Arial" pitchFamily="34" charset="0"/>
              <a:buChar char="•"/>
              <a:defRPr/>
            </a:pPr>
            <a:r>
              <a:rPr lang="ru-RU" altLang="ru-RU" sz="2800" b="1" dirty="0" smtClean="0">
                <a:solidFill>
                  <a:srgbClr val="990099"/>
                </a:solidFill>
                <a:latin typeface="Times New Roman" pitchFamily="18" charset="0"/>
                <a:cs typeface="Times New Roman" pitchFamily="18" charset="0"/>
              </a:rPr>
              <a:t>Углеводы</a:t>
            </a:r>
            <a:r>
              <a:rPr lang="ru-RU" altLang="ru-RU" sz="2800" b="1" dirty="0" smtClean="0">
                <a:solidFill>
                  <a:srgbClr val="333333"/>
                </a:solidFill>
                <a:latin typeface="Times New Roman" pitchFamily="18" charset="0"/>
                <a:cs typeface="Times New Roman" pitchFamily="18" charset="0"/>
              </a:rPr>
              <a:t> – глюкоза, </a:t>
            </a:r>
            <a:r>
              <a:rPr lang="ru-RU" altLang="ru-RU" sz="2800" b="1" dirty="0" err="1" smtClean="0">
                <a:solidFill>
                  <a:srgbClr val="333333"/>
                </a:solidFill>
                <a:latin typeface="Times New Roman" pitchFamily="18" charset="0"/>
                <a:cs typeface="Times New Roman" pitchFamily="18" charset="0"/>
              </a:rPr>
              <a:t>гексозамины</a:t>
            </a:r>
            <a:r>
              <a:rPr lang="ru-RU" altLang="ru-RU" sz="2800" b="1" dirty="0" smtClean="0">
                <a:solidFill>
                  <a:srgbClr val="333333"/>
                </a:solidFill>
                <a:latin typeface="Times New Roman" pitchFamily="18" charset="0"/>
                <a:cs typeface="Times New Roman" pitchFamily="18" charset="0"/>
              </a:rPr>
              <a:t>, полисахариды – декстран и </a:t>
            </a:r>
            <a:r>
              <a:rPr lang="ru-RU" altLang="ru-RU" sz="2800" b="1" dirty="0" err="1" smtClean="0">
                <a:solidFill>
                  <a:srgbClr val="333333"/>
                </a:solidFill>
                <a:latin typeface="Times New Roman" pitchFamily="18" charset="0"/>
                <a:cs typeface="Times New Roman" pitchFamily="18" charset="0"/>
              </a:rPr>
              <a:t>леван</a:t>
            </a:r>
            <a:r>
              <a:rPr lang="ru-RU" altLang="ru-RU" sz="2800" b="1" dirty="0" smtClean="0">
                <a:solidFill>
                  <a:srgbClr val="333333"/>
                </a:solidFill>
                <a:latin typeface="Times New Roman" pitchFamily="18" charset="0"/>
                <a:cs typeface="Times New Roman" pitchFamily="18" charset="0"/>
              </a:rPr>
              <a:t> и др.</a:t>
            </a:r>
          </a:p>
          <a:p>
            <a:pPr fontAlgn="auto">
              <a:spcAft>
                <a:spcPts val="0"/>
              </a:spcAft>
              <a:buFont typeface="Arial" pitchFamily="34" charset="0"/>
              <a:buChar char="•"/>
              <a:defRPr/>
            </a:pPr>
            <a:r>
              <a:rPr lang="ru-RU" altLang="ru-RU" sz="2800" b="1" dirty="0" smtClean="0">
                <a:solidFill>
                  <a:srgbClr val="990099"/>
                </a:solidFill>
                <a:latin typeface="Times New Roman" pitchFamily="18" charset="0"/>
                <a:cs typeface="Times New Roman" pitchFamily="18" charset="0"/>
              </a:rPr>
              <a:t>Липиды</a:t>
            </a:r>
            <a:r>
              <a:rPr lang="ru-RU" altLang="ru-RU" sz="2800" b="1" dirty="0" smtClean="0">
                <a:solidFill>
                  <a:srgbClr val="333333"/>
                </a:solidFill>
                <a:latin typeface="Times New Roman" pitchFamily="18" charset="0"/>
                <a:cs typeface="Times New Roman" pitchFamily="18" charset="0"/>
              </a:rPr>
              <a:t> – липиды мембран клеток эпителия и бактериальной стенки – холестерин, </a:t>
            </a:r>
            <a:r>
              <a:rPr lang="ru-RU" altLang="ru-RU" sz="2800" b="1" dirty="0" err="1" smtClean="0">
                <a:solidFill>
                  <a:srgbClr val="333333"/>
                </a:solidFill>
                <a:latin typeface="Times New Roman" pitchFamily="18" charset="0"/>
                <a:cs typeface="Times New Roman" pitchFamily="18" charset="0"/>
              </a:rPr>
              <a:t>триацилглицеролы</a:t>
            </a:r>
            <a:r>
              <a:rPr lang="ru-RU" altLang="ru-RU" sz="2800" b="1" dirty="0" smtClean="0">
                <a:solidFill>
                  <a:srgbClr val="333333"/>
                </a:solidFill>
                <a:latin typeface="Times New Roman" pitchFamily="18" charset="0"/>
                <a:cs typeface="Times New Roman" pitchFamily="18" charset="0"/>
              </a:rPr>
              <a:t> и др. </a:t>
            </a:r>
          </a:p>
          <a:p>
            <a:pPr fontAlgn="auto">
              <a:spcAft>
                <a:spcPts val="0"/>
              </a:spcAft>
              <a:buFont typeface="Arial" pitchFamily="34" charset="0"/>
              <a:buChar char="•"/>
              <a:defRPr/>
            </a:pPr>
            <a:r>
              <a:rPr lang="ru-RU" altLang="ru-RU" sz="2800" b="1" dirty="0" smtClean="0">
                <a:solidFill>
                  <a:srgbClr val="333333"/>
                </a:solidFill>
                <a:latin typeface="Times New Roman" pitchFamily="18" charset="0"/>
                <a:cs typeface="Times New Roman" pitchFamily="18" charset="0"/>
              </a:rPr>
              <a:t>Могут образовывать комплексы с углеводами.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1266"/>
                                        </p:tgtEl>
                                        <p:attrNameLst>
                                          <p:attrName>style.color</p:attrName>
                                        </p:attrNameLst>
                                      </p:cBhvr>
                                      <p:to>
                                        <p:clrVal>
                                          <a:srgbClr val="C00000"/>
                                        </p:clrVal>
                                      </p:to>
                                    </p:set>
                                    <p:set>
                                      <p:cBhvr>
                                        <p:cTn id="7" dur="500" fill="hold"/>
                                        <p:tgtEl>
                                          <p:spTgt spid="11266"/>
                                        </p:tgtEl>
                                        <p:attrNameLst>
                                          <p:attrName>fillcolor</p:attrName>
                                        </p:attrNameLst>
                                      </p:cBhvr>
                                      <p:to>
                                        <p:clrVal>
                                          <a:srgbClr val="C00000"/>
                                        </p:clrVal>
                                      </p:to>
                                    </p:set>
                                    <p:set>
                                      <p:cBhvr>
                                        <p:cTn id="8" dur="500" fill="hold"/>
                                        <p:tgtEl>
                                          <p:spTgt spid="1126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57347">
                                            <p:txEl>
                                              <p:pRg st="0" end="0"/>
                                            </p:txEl>
                                          </p:spTgt>
                                        </p:tgtEl>
                                        <p:attrNameLst>
                                          <p:attrName>style.color</p:attrName>
                                        </p:attrNameLst>
                                      </p:cBhvr>
                                      <p:to>
                                        <p:clrVal>
                                          <a:srgbClr val="000099"/>
                                        </p:clrVal>
                                      </p:to>
                                    </p:set>
                                    <p:set>
                                      <p:cBhvr>
                                        <p:cTn id="13" dur="500" fill="hold"/>
                                        <p:tgtEl>
                                          <p:spTgt spid="57347">
                                            <p:txEl>
                                              <p:pRg st="0" end="0"/>
                                            </p:txEl>
                                          </p:spTgt>
                                        </p:tgtEl>
                                        <p:attrNameLst>
                                          <p:attrName>fillcolor</p:attrName>
                                        </p:attrNameLst>
                                      </p:cBhvr>
                                      <p:to>
                                        <p:clrVal>
                                          <a:srgbClr val="000099"/>
                                        </p:clrVal>
                                      </p:to>
                                    </p:set>
                                    <p:set>
                                      <p:cBhvr>
                                        <p:cTn id="14" dur="500" fill="hold"/>
                                        <p:tgtEl>
                                          <p:spTgt spid="57347">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57347">
                                            <p:txEl>
                                              <p:pRg st="1" end="1"/>
                                            </p:txEl>
                                          </p:spTgt>
                                        </p:tgtEl>
                                        <p:attrNameLst>
                                          <p:attrName>style.color</p:attrName>
                                        </p:attrNameLst>
                                      </p:cBhvr>
                                      <p:to>
                                        <p:clrVal>
                                          <a:srgbClr val="000099"/>
                                        </p:clrVal>
                                      </p:to>
                                    </p:set>
                                    <p:set>
                                      <p:cBhvr>
                                        <p:cTn id="17" dur="500" fill="hold"/>
                                        <p:tgtEl>
                                          <p:spTgt spid="57347">
                                            <p:txEl>
                                              <p:pRg st="1" end="1"/>
                                            </p:txEl>
                                          </p:spTgt>
                                        </p:tgtEl>
                                        <p:attrNameLst>
                                          <p:attrName>fillcolor</p:attrName>
                                        </p:attrNameLst>
                                      </p:cBhvr>
                                      <p:to>
                                        <p:clrVal>
                                          <a:srgbClr val="000099"/>
                                        </p:clrVal>
                                      </p:to>
                                    </p:set>
                                    <p:set>
                                      <p:cBhvr>
                                        <p:cTn id="18" dur="500" fill="hold"/>
                                        <p:tgtEl>
                                          <p:spTgt spid="57347">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57347">
                                            <p:txEl>
                                              <p:pRg st="2" end="2"/>
                                            </p:txEl>
                                          </p:spTgt>
                                        </p:tgtEl>
                                        <p:attrNameLst>
                                          <p:attrName>style.color</p:attrName>
                                        </p:attrNameLst>
                                      </p:cBhvr>
                                      <p:to>
                                        <p:clrVal>
                                          <a:srgbClr val="000099"/>
                                        </p:clrVal>
                                      </p:to>
                                    </p:set>
                                    <p:set>
                                      <p:cBhvr>
                                        <p:cTn id="21" dur="500" fill="hold"/>
                                        <p:tgtEl>
                                          <p:spTgt spid="57347">
                                            <p:txEl>
                                              <p:pRg st="2" end="2"/>
                                            </p:txEl>
                                          </p:spTgt>
                                        </p:tgtEl>
                                        <p:attrNameLst>
                                          <p:attrName>fillcolor</p:attrName>
                                        </p:attrNameLst>
                                      </p:cBhvr>
                                      <p:to>
                                        <p:clrVal>
                                          <a:srgbClr val="000099"/>
                                        </p:clrVal>
                                      </p:to>
                                    </p:set>
                                    <p:set>
                                      <p:cBhvr>
                                        <p:cTn id="22" dur="500" fill="hold"/>
                                        <p:tgtEl>
                                          <p:spTgt spid="57347">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57347">
                                            <p:txEl>
                                              <p:pRg st="3" end="3"/>
                                            </p:txEl>
                                          </p:spTgt>
                                        </p:tgtEl>
                                        <p:attrNameLst>
                                          <p:attrName>style.color</p:attrName>
                                        </p:attrNameLst>
                                      </p:cBhvr>
                                      <p:to>
                                        <p:clrVal>
                                          <a:srgbClr val="000099"/>
                                        </p:clrVal>
                                      </p:to>
                                    </p:set>
                                    <p:set>
                                      <p:cBhvr>
                                        <p:cTn id="25" dur="500" fill="hold"/>
                                        <p:tgtEl>
                                          <p:spTgt spid="57347">
                                            <p:txEl>
                                              <p:pRg st="3" end="3"/>
                                            </p:txEl>
                                          </p:spTgt>
                                        </p:tgtEl>
                                        <p:attrNameLst>
                                          <p:attrName>fillcolor</p:attrName>
                                        </p:attrNameLst>
                                      </p:cBhvr>
                                      <p:to>
                                        <p:clrVal>
                                          <a:srgbClr val="000099"/>
                                        </p:clrVal>
                                      </p:to>
                                    </p:set>
                                    <p:set>
                                      <p:cBhvr>
                                        <p:cTn id="26" dur="500" fill="hold"/>
                                        <p:tgtEl>
                                          <p:spTgt spid="57347">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57347">
                                            <p:txEl>
                                              <p:pRg st="4" end="4"/>
                                            </p:txEl>
                                          </p:spTgt>
                                        </p:tgtEl>
                                        <p:attrNameLst>
                                          <p:attrName>style.color</p:attrName>
                                        </p:attrNameLst>
                                      </p:cBhvr>
                                      <p:to>
                                        <p:clrVal>
                                          <a:srgbClr val="000099"/>
                                        </p:clrVal>
                                      </p:to>
                                    </p:set>
                                    <p:set>
                                      <p:cBhvr>
                                        <p:cTn id="29" dur="500" fill="hold"/>
                                        <p:tgtEl>
                                          <p:spTgt spid="57347">
                                            <p:txEl>
                                              <p:pRg st="4" end="4"/>
                                            </p:txEl>
                                          </p:spTgt>
                                        </p:tgtEl>
                                        <p:attrNameLst>
                                          <p:attrName>fillcolor</p:attrName>
                                        </p:attrNameLst>
                                      </p:cBhvr>
                                      <p:to>
                                        <p:clrVal>
                                          <a:srgbClr val="000099"/>
                                        </p:clrVal>
                                      </p:to>
                                    </p:set>
                                    <p:set>
                                      <p:cBhvr>
                                        <p:cTn id="30" dur="500" fill="hold"/>
                                        <p:tgtEl>
                                          <p:spTgt spid="5734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71775" y="260350"/>
            <a:ext cx="5853113" cy="1584325"/>
          </a:xfrm>
        </p:spPr>
        <p:txBody>
          <a:bodyPr>
            <a:normAutofit fontScale="90000"/>
          </a:bodyPr>
          <a:lstStyle/>
          <a:p>
            <a:pPr fontAlgn="auto">
              <a:spcAft>
                <a:spcPts val="0"/>
              </a:spcAft>
              <a:defRPr/>
            </a:pPr>
            <a:r>
              <a:rPr lang="ru-RU" altLang="ru-RU" sz="4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Формирование зубного налета</a:t>
            </a:r>
          </a:p>
        </p:txBody>
      </p:sp>
      <p:sp>
        <p:nvSpPr>
          <p:cNvPr id="21507" name="Rectangle 3"/>
          <p:cNvSpPr>
            <a:spLocks noGrp="1" noChangeArrowheads="1"/>
          </p:cNvSpPr>
          <p:nvPr>
            <p:ph idx="1"/>
          </p:nvPr>
        </p:nvSpPr>
        <p:spPr>
          <a:xfrm>
            <a:off x="250825" y="2276475"/>
            <a:ext cx="8713788" cy="4248150"/>
          </a:xfrm>
        </p:spPr>
        <p:txBody>
          <a:bodyPr/>
          <a:lstStyle/>
          <a:p>
            <a:r>
              <a:rPr lang="ru-RU" altLang="ru-RU" sz="3000" b="1" dirty="0" smtClean="0">
                <a:solidFill>
                  <a:schemeClr val="tx1"/>
                </a:solidFill>
                <a:latin typeface="Times New Roman" pitchFamily="18" charset="0"/>
                <a:cs typeface="Times New Roman" pitchFamily="18" charset="0"/>
              </a:rPr>
              <a:t>Образование зубного налета начинается спустя один час после приема пищи: на приобретенную пелликулу зуба налипают бактерии. </a:t>
            </a:r>
          </a:p>
          <a:p>
            <a:r>
              <a:rPr lang="ru-RU" altLang="ru-RU" sz="3000" b="1" dirty="0" smtClean="0">
                <a:solidFill>
                  <a:schemeClr val="tx1"/>
                </a:solidFill>
                <a:latin typeface="Times New Roman" pitchFamily="18" charset="0"/>
                <a:cs typeface="Times New Roman" pitchFamily="18" charset="0"/>
              </a:rPr>
              <a:t>Примерно через 24 часа образуется незрелый (ранний) зубной налет, а через 72 часа формируется зрелый зубной налет. </a:t>
            </a:r>
          </a:p>
          <a:p>
            <a:r>
              <a:rPr lang="ru-RU" altLang="ru-RU" sz="3000" b="1" dirty="0" smtClean="0">
                <a:solidFill>
                  <a:schemeClr val="tx1"/>
                </a:solidFill>
                <a:latin typeface="Times New Roman" pitchFamily="18" charset="0"/>
                <a:cs typeface="Times New Roman" pitchFamily="18" charset="0"/>
              </a:rPr>
              <a:t>Полностью созревание зубного налета завершается на 3 - 7 сутки. </a:t>
            </a:r>
          </a:p>
        </p:txBody>
      </p:sp>
      <p:pic>
        <p:nvPicPr>
          <p:cNvPr id="21508" name="Picture 6" descr="ANd9GcQtWiT9XonStds0b92uC_3ahMVHfdVLmYprxOIxJzosozzLZB_u"/>
          <p:cNvPicPr>
            <a:picLocks noChangeAspect="1" noChangeArrowheads="1"/>
          </p:cNvPicPr>
          <p:nvPr/>
        </p:nvPicPr>
        <p:blipFill>
          <a:blip r:embed="rId3"/>
          <a:srcRect/>
          <a:stretch>
            <a:fillRect/>
          </a:stretch>
        </p:blipFill>
        <p:spPr bwMode="auto">
          <a:xfrm>
            <a:off x="323850" y="260350"/>
            <a:ext cx="2466975" cy="1847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a:xfrm>
            <a:off x="250825" y="274638"/>
            <a:ext cx="8435975" cy="1354137"/>
          </a:xfrm>
        </p:spPr>
        <p:txBody>
          <a:bodyPr>
            <a:normAutofit fontScale="90000"/>
          </a:bodyPr>
          <a:lstStyle/>
          <a:p>
            <a:pPr fontAlgn="auto">
              <a:spcAft>
                <a:spcPts val="0"/>
              </a:spcAft>
              <a:defRPr/>
            </a:pPr>
            <a:r>
              <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Белки приобретенной пелликулы зуба (ППЗ) наделены защитными свойствами</a:t>
            </a:r>
          </a:p>
        </p:txBody>
      </p:sp>
      <p:sp>
        <p:nvSpPr>
          <p:cNvPr id="22531" name="Объект 2"/>
          <p:cNvSpPr>
            <a:spLocks noGrp="1"/>
          </p:cNvSpPr>
          <p:nvPr>
            <p:ph idx="1"/>
          </p:nvPr>
        </p:nvSpPr>
        <p:spPr>
          <a:xfrm>
            <a:off x="250825" y="1557338"/>
            <a:ext cx="8713788" cy="5040312"/>
          </a:xfrm>
        </p:spPr>
        <p:txBody>
          <a:bodyPr/>
          <a:lstStyle/>
          <a:p>
            <a:r>
              <a:rPr lang="ru-RU" altLang="ru-RU" sz="2800" b="1" dirty="0" smtClean="0">
                <a:solidFill>
                  <a:schemeClr val="tx1"/>
                </a:solidFill>
                <a:latin typeface="Times New Roman" pitchFamily="18" charset="0"/>
                <a:cs typeface="Times New Roman" pitchFamily="18" charset="0"/>
              </a:rPr>
              <a:t>Используя различные механизмы белки ППЗ губят микроорганизмы или препятствуют их прилипанию.  Например: секреторный (из слюны) иммуноглобулин А  (</a:t>
            </a:r>
            <a:r>
              <a:rPr lang="ru-RU" altLang="ru-RU" sz="2800" b="1" dirty="0" err="1" smtClean="0">
                <a:solidFill>
                  <a:schemeClr val="tx1"/>
                </a:solidFill>
                <a:latin typeface="Times New Roman" pitchFamily="18" charset="0"/>
                <a:cs typeface="Times New Roman" pitchFamily="18" charset="0"/>
              </a:rPr>
              <a:t>IgAs</a:t>
            </a:r>
            <a:r>
              <a:rPr lang="ru-RU" altLang="ru-RU" sz="2800" b="1" dirty="0" smtClean="0">
                <a:solidFill>
                  <a:schemeClr val="tx1"/>
                </a:solidFill>
                <a:latin typeface="Times New Roman" pitchFamily="18" charset="0"/>
                <a:cs typeface="Times New Roman" pitchFamily="18" charset="0"/>
              </a:rPr>
              <a:t>) предотвращает прилипание бактерий к поверхности эмали зубов. </a:t>
            </a:r>
          </a:p>
          <a:p>
            <a:endParaRPr lang="ru-RU" altLang="ru-RU" sz="2800" b="1" dirty="0" smtClean="0"/>
          </a:p>
          <a:p>
            <a:endParaRPr lang="ru-RU" altLang="ru-RU" sz="2800" b="1" dirty="0" smtClean="0"/>
          </a:p>
          <a:p>
            <a:endParaRPr lang="ru-RU" altLang="ru-RU" b="1" dirty="0" smtClean="0"/>
          </a:p>
        </p:txBody>
      </p:sp>
      <p:pic>
        <p:nvPicPr>
          <p:cNvPr id="22532" name="Picture 5" descr="ANd9GcRuPPePyV_O7NFGrQdJGA9kQtQJWhGxM0PP6WVR0DR-GZ1D-in9"/>
          <p:cNvPicPr>
            <a:picLocks noChangeAspect="1" noChangeArrowheads="1"/>
          </p:cNvPicPr>
          <p:nvPr/>
        </p:nvPicPr>
        <p:blipFill>
          <a:blip r:embed="rId3"/>
          <a:srcRect/>
          <a:stretch>
            <a:fillRect/>
          </a:stretch>
        </p:blipFill>
        <p:spPr bwMode="auto">
          <a:xfrm>
            <a:off x="1571604" y="3786190"/>
            <a:ext cx="6215106" cy="2928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274638"/>
            <a:ext cx="8291512" cy="2146300"/>
          </a:xfrm>
        </p:spPr>
        <p:txBody>
          <a:bodyPr>
            <a:normAutofit fontScale="90000"/>
          </a:bodyPr>
          <a:lstStyle/>
          <a:p>
            <a:pPr fontAlgn="auto">
              <a:spcAft>
                <a:spcPts val="0"/>
              </a:spcAft>
              <a:defRPr/>
            </a:pPr>
            <a:r>
              <a:rPr lang="ru-RU" alt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Процессу созревания зубного налета, сопутствует, как смена микрофлоры, так и ряд биохимических процессов:</a:t>
            </a:r>
          </a:p>
        </p:txBody>
      </p:sp>
      <p:sp>
        <p:nvSpPr>
          <p:cNvPr id="14339" name="Rectangle 3"/>
          <p:cNvSpPr>
            <a:spLocks noGrp="1" noChangeArrowheads="1"/>
          </p:cNvSpPr>
          <p:nvPr>
            <p:ph idx="1"/>
          </p:nvPr>
        </p:nvSpPr>
        <p:spPr>
          <a:xfrm>
            <a:off x="250825" y="2636838"/>
            <a:ext cx="8713788" cy="3960812"/>
          </a:xfrm>
        </p:spPr>
        <p:txBody>
          <a:bodyPr/>
          <a:lstStyle/>
          <a:p>
            <a:pPr algn="ctr">
              <a:buFontTx/>
              <a:buNone/>
            </a:pPr>
            <a:r>
              <a:rPr lang="ru-RU" altLang="ru-RU" sz="3200" b="1" dirty="0" smtClean="0">
                <a:solidFill>
                  <a:schemeClr val="tx1"/>
                </a:solidFill>
                <a:latin typeface="Times New Roman" pitchFamily="18" charset="0"/>
                <a:cs typeface="Times New Roman" pitchFamily="18" charset="0"/>
              </a:rPr>
              <a:t>1. Аэробные микроорганизмы в процессе уплотнения зубного налета гибнут и на смену им приходят анаэробные микроорганизмы. </a:t>
            </a:r>
          </a:p>
        </p:txBody>
      </p:sp>
      <p:pic>
        <p:nvPicPr>
          <p:cNvPr id="23556" name="Picture 5"/>
          <p:cNvPicPr>
            <a:picLocks noChangeAspect="1" noChangeArrowheads="1"/>
          </p:cNvPicPr>
          <p:nvPr/>
        </p:nvPicPr>
        <p:blipFill>
          <a:blip r:embed="rId3"/>
          <a:srcRect/>
          <a:stretch>
            <a:fillRect/>
          </a:stretch>
        </p:blipFill>
        <p:spPr bwMode="auto">
          <a:xfrm>
            <a:off x="1187450" y="4762500"/>
            <a:ext cx="3175000" cy="172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57" name="Picture 9" descr="Disbacterioz12"/>
          <p:cNvPicPr>
            <a:picLocks noChangeAspect="1" noChangeArrowheads="1"/>
          </p:cNvPicPr>
          <p:nvPr/>
        </p:nvPicPr>
        <p:blipFill>
          <a:blip r:embed="rId4"/>
          <a:srcRect/>
          <a:stretch>
            <a:fillRect/>
          </a:stretch>
        </p:blipFill>
        <p:spPr bwMode="auto">
          <a:xfrm>
            <a:off x="4610100" y="4762500"/>
            <a:ext cx="3313113" cy="165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4338"/>
                                        </p:tgtEl>
                                        <p:attrNameLst>
                                          <p:attrName>style.color</p:attrName>
                                        </p:attrNameLst>
                                      </p:cBhvr>
                                      <p:to>
                                        <p:clrVal>
                                          <a:srgbClr val="C00000"/>
                                        </p:clrVal>
                                      </p:to>
                                    </p:set>
                                    <p:set>
                                      <p:cBhvr>
                                        <p:cTn id="7" dur="500" fill="hold"/>
                                        <p:tgtEl>
                                          <p:spTgt spid="14338"/>
                                        </p:tgtEl>
                                        <p:attrNameLst>
                                          <p:attrName>fillcolor</p:attrName>
                                        </p:attrNameLst>
                                      </p:cBhvr>
                                      <p:to>
                                        <p:clrVal>
                                          <a:srgbClr val="C00000"/>
                                        </p:clrVal>
                                      </p:to>
                                    </p:set>
                                    <p:set>
                                      <p:cBhvr>
                                        <p:cTn id="8" dur="500" fill="hold"/>
                                        <p:tgtEl>
                                          <p:spTgt spid="14338"/>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4339">
                                            <p:txEl>
                                              <p:pRg st="0" end="0"/>
                                            </p:txEl>
                                          </p:spTgt>
                                        </p:tgtEl>
                                        <p:attrNameLst>
                                          <p:attrName>style.color</p:attrName>
                                        </p:attrNameLst>
                                      </p:cBhvr>
                                      <p:to>
                                        <p:clrVal>
                                          <a:srgbClr val="C00000"/>
                                        </p:clrVal>
                                      </p:to>
                                    </p:set>
                                    <p:set>
                                      <p:cBhvr>
                                        <p:cTn id="13" dur="500" fill="hold"/>
                                        <p:tgtEl>
                                          <p:spTgt spid="14339">
                                            <p:txEl>
                                              <p:pRg st="0" end="0"/>
                                            </p:txEl>
                                          </p:spTgt>
                                        </p:tgtEl>
                                        <p:attrNameLst>
                                          <p:attrName>fillcolor</p:attrName>
                                        </p:attrNameLst>
                                      </p:cBhvr>
                                      <p:to>
                                        <p:clrVal>
                                          <a:srgbClr val="C00000"/>
                                        </p:clrVal>
                                      </p:to>
                                    </p:set>
                                    <p:set>
                                      <p:cBhvr>
                                        <p:cTn id="14" dur="500" fill="hold"/>
                                        <p:tgtEl>
                                          <p:spTgt spid="143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468313" y="333375"/>
            <a:ext cx="8218487" cy="3671888"/>
          </a:xfrm>
        </p:spPr>
        <p:txBody>
          <a:bodyPr>
            <a:normAutofit fontScale="90000"/>
          </a:bodyPr>
          <a:lstStyle/>
          <a:p>
            <a:pPr fontAlgn="auto">
              <a:spcAft>
                <a:spcPts val="0"/>
              </a:spcAft>
              <a:defRPr/>
            </a:pPr>
            <a:r>
              <a:rPr lang="ru-RU" altLang="ru-RU" sz="3200" b="1" cap="none" dirty="0" smtClean="0">
                <a:solidFill>
                  <a:schemeClr val="tx1"/>
                </a:solidFill>
                <a:latin typeface="Times New Roman" pitchFamily="18" charset="0"/>
                <a:cs typeface="Times New Roman" pitchFamily="18" charset="0"/>
              </a:rPr>
              <a:t>2. Результатом анаэробных процессов является </a:t>
            </a:r>
            <a:r>
              <a:rPr lang="ru-RU" altLang="ru-RU" sz="3200" b="1" cap="none" dirty="0" err="1" smtClean="0">
                <a:solidFill>
                  <a:schemeClr val="tx1"/>
                </a:solidFill>
                <a:latin typeface="Times New Roman" pitchFamily="18" charset="0"/>
                <a:cs typeface="Times New Roman" pitchFamily="18" charset="0"/>
              </a:rPr>
              <a:t>закисление</a:t>
            </a:r>
            <a:r>
              <a:rPr lang="ru-RU" altLang="ru-RU" sz="3200" b="1" cap="none" dirty="0" smtClean="0">
                <a:solidFill>
                  <a:schemeClr val="tx1"/>
                </a:solidFill>
                <a:latin typeface="Times New Roman" pitchFamily="18" charset="0"/>
                <a:cs typeface="Times New Roman" pitchFamily="18" charset="0"/>
              </a:rPr>
              <a:t> </a:t>
            </a:r>
            <a:r>
              <a:rPr lang="ru-RU" altLang="ru-RU" sz="3200" b="1" cap="none" dirty="0" err="1" smtClean="0">
                <a:solidFill>
                  <a:schemeClr val="tx1"/>
                </a:solidFill>
                <a:latin typeface="Times New Roman" pitchFamily="18" charset="0"/>
                <a:cs typeface="Times New Roman" pitchFamily="18" charset="0"/>
              </a:rPr>
              <a:t>рн</a:t>
            </a:r>
            <a:r>
              <a:rPr lang="ru-RU" altLang="ru-RU" sz="3200" b="1" cap="none" dirty="0" smtClean="0">
                <a:solidFill>
                  <a:schemeClr val="tx1"/>
                </a:solidFill>
                <a:latin typeface="Times New Roman" pitchFamily="18" charset="0"/>
                <a:cs typeface="Times New Roman" pitchFamily="18" charset="0"/>
              </a:rPr>
              <a:t>, в основном, за счет образования </a:t>
            </a:r>
            <a:r>
              <a:rPr lang="ru-RU" altLang="ru-RU" sz="3200" b="1" cap="none" dirty="0" err="1" smtClean="0">
                <a:solidFill>
                  <a:schemeClr val="tx1"/>
                </a:solidFill>
                <a:latin typeface="Times New Roman" pitchFamily="18" charset="0"/>
                <a:cs typeface="Times New Roman" pitchFamily="18" charset="0"/>
              </a:rPr>
              <a:t>лактата</a:t>
            </a:r>
            <a:r>
              <a:rPr lang="ru-RU" altLang="ru-RU" sz="3200" b="1" cap="none" dirty="0" smtClean="0">
                <a:solidFill>
                  <a:schemeClr val="tx1"/>
                </a:solidFill>
                <a:latin typeface="Times New Roman" pitchFamily="18" charset="0"/>
                <a:cs typeface="Times New Roman" pitchFamily="18" charset="0"/>
              </a:rPr>
              <a:t>, а также накопление продуктов  гниения аминокислот: сероводорода, аммиака, альдегидов, кетонов, фенола, крезола, скатола и других, которые обладают неприятным запахом.</a:t>
            </a:r>
            <a:endParaRPr lang="ru-RU" altLang="ru-RU" sz="3200" b="1" dirty="0" smtClean="0">
              <a:solidFill>
                <a:schemeClr val="tx1"/>
              </a:solidFill>
              <a:latin typeface="Times New Roman" pitchFamily="18" charset="0"/>
              <a:cs typeface="Times New Roman" pitchFamily="18" charset="0"/>
            </a:endParaRPr>
          </a:p>
        </p:txBody>
      </p:sp>
      <p:pic>
        <p:nvPicPr>
          <p:cNvPr id="24579" name="Picture 7" descr="95"/>
          <p:cNvPicPr>
            <a:picLocks noChangeAspect="1" noChangeArrowheads="1"/>
          </p:cNvPicPr>
          <p:nvPr/>
        </p:nvPicPr>
        <p:blipFill>
          <a:blip r:embed="rId3"/>
          <a:srcRect/>
          <a:stretch>
            <a:fillRect/>
          </a:stretch>
        </p:blipFill>
        <p:spPr bwMode="auto">
          <a:xfrm>
            <a:off x="6011863" y="4297363"/>
            <a:ext cx="2952750" cy="2141537"/>
          </a:xfrm>
          <a:prstGeom prst="rect">
            <a:avLst/>
          </a:prstGeom>
          <a:noFill/>
          <a:ln w="9525">
            <a:noFill/>
            <a:miter lim="800000"/>
            <a:headEnd/>
            <a:tailEnd/>
          </a:ln>
        </p:spPr>
      </p:pic>
      <p:pic>
        <p:nvPicPr>
          <p:cNvPr id="24580" name="Picture 4"/>
          <p:cNvPicPr>
            <a:picLocks noChangeAspect="1" noChangeArrowheads="1"/>
          </p:cNvPicPr>
          <p:nvPr/>
        </p:nvPicPr>
        <p:blipFill>
          <a:blip r:embed="rId4"/>
          <a:srcRect/>
          <a:stretch>
            <a:fillRect/>
          </a:stretch>
        </p:blipFill>
        <p:spPr bwMode="auto">
          <a:xfrm>
            <a:off x="212725" y="4297363"/>
            <a:ext cx="2990850" cy="2141537"/>
          </a:xfrm>
          <a:prstGeom prst="rect">
            <a:avLst/>
          </a:prstGeom>
          <a:noFill/>
          <a:ln w="9525">
            <a:noFill/>
            <a:miter lim="800000"/>
            <a:headEnd/>
            <a:tailEnd/>
          </a:ln>
        </p:spPr>
      </p:pic>
      <p:pic>
        <p:nvPicPr>
          <p:cNvPr id="24581" name="Picture 5"/>
          <p:cNvPicPr>
            <a:picLocks noChangeAspect="1" noChangeArrowheads="1"/>
          </p:cNvPicPr>
          <p:nvPr/>
        </p:nvPicPr>
        <p:blipFill>
          <a:blip r:embed="rId5"/>
          <a:srcRect/>
          <a:stretch>
            <a:fillRect/>
          </a:stretch>
        </p:blipFill>
        <p:spPr bwMode="auto">
          <a:xfrm>
            <a:off x="3203575" y="4540250"/>
            <a:ext cx="2808288" cy="1655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5362"/>
                                        </p:tgtEl>
                                        <p:attrNameLst>
                                          <p:attrName>style.color</p:attrName>
                                        </p:attrNameLst>
                                      </p:cBhvr>
                                      <p:to>
                                        <p:clrVal>
                                          <a:srgbClr val="C00000"/>
                                        </p:clrVal>
                                      </p:to>
                                    </p:set>
                                    <p:set>
                                      <p:cBhvr>
                                        <p:cTn id="7" dur="500" fill="hold"/>
                                        <p:tgtEl>
                                          <p:spTgt spid="15362"/>
                                        </p:tgtEl>
                                        <p:attrNameLst>
                                          <p:attrName>fillcolor</p:attrName>
                                        </p:attrNameLst>
                                      </p:cBhvr>
                                      <p:to>
                                        <p:clrVal>
                                          <a:srgbClr val="C00000"/>
                                        </p:clrVal>
                                      </p:to>
                                    </p:set>
                                    <p:set>
                                      <p:cBhvr>
                                        <p:cTn id="8" dur="500" fill="hold"/>
                                        <p:tgtEl>
                                          <p:spTgt spid="153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57158" y="285728"/>
            <a:ext cx="8640763" cy="4875232"/>
          </a:xfrm>
        </p:spPr>
        <p:txBody>
          <a:bodyPr/>
          <a:lstStyle/>
          <a:p>
            <a:pPr algn="l" fontAlgn="auto">
              <a:spcAft>
                <a:spcPts val="0"/>
              </a:spcAft>
              <a:defRPr/>
            </a:pPr>
            <a:r>
              <a:rPr lang="ru-RU" altLang="ru-RU" sz="2800" b="1" cap="none" dirty="0" smtClean="0">
                <a:solidFill>
                  <a:schemeClr val="tx1"/>
                </a:solidFill>
                <a:latin typeface="Times New Roman" pitchFamily="18" charset="0"/>
                <a:cs typeface="Times New Roman" pitchFamily="18" charset="0"/>
              </a:rPr>
              <a:t>3. Растет активность гидролитических ферментов: </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 </a:t>
            </a:r>
            <a:r>
              <a:rPr lang="ru-RU" altLang="ru-RU" sz="2800" b="1" cap="none" dirty="0" err="1" smtClean="0">
                <a:solidFill>
                  <a:schemeClr val="tx1"/>
                </a:solidFill>
                <a:latin typeface="Times New Roman" pitchFamily="18" charset="0"/>
                <a:cs typeface="Times New Roman" pitchFamily="18" charset="0"/>
              </a:rPr>
              <a:t>гликозидаз</a:t>
            </a:r>
            <a:r>
              <a:rPr lang="ru-RU" altLang="ru-RU" sz="2800" b="1" cap="none" dirty="0" smtClean="0">
                <a:solidFill>
                  <a:schemeClr val="tx1"/>
                </a:solidFill>
                <a:latin typeface="Times New Roman" pitchFamily="18" charset="0"/>
                <a:cs typeface="Times New Roman" pitchFamily="18" charset="0"/>
              </a:rPr>
              <a:t>, которые расщепляют углеводы и</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 </a:t>
            </a:r>
            <a:r>
              <a:rPr lang="ru-RU" altLang="ru-RU" sz="2800" b="1" cap="none" dirty="0" err="1" smtClean="0">
                <a:solidFill>
                  <a:schemeClr val="tx1"/>
                </a:solidFill>
                <a:latin typeface="Times New Roman" pitchFamily="18" charset="0"/>
                <a:cs typeface="Times New Roman" pitchFamily="18" charset="0"/>
              </a:rPr>
              <a:t>протеиназ</a:t>
            </a:r>
            <a:r>
              <a:rPr lang="ru-RU" altLang="ru-RU" sz="2800" b="1" cap="none" dirty="0" smtClean="0">
                <a:solidFill>
                  <a:schemeClr val="tx1"/>
                </a:solidFill>
                <a:latin typeface="Times New Roman" pitchFamily="18" charset="0"/>
                <a:cs typeface="Times New Roman" pitchFamily="18" charset="0"/>
              </a:rPr>
              <a:t>, </a:t>
            </a:r>
            <a:r>
              <a:rPr lang="ru-RU" altLang="ru-RU" sz="2800" b="1" cap="none" dirty="0" err="1" smtClean="0">
                <a:solidFill>
                  <a:schemeClr val="tx1"/>
                </a:solidFill>
                <a:latin typeface="Times New Roman" pitchFamily="18" charset="0"/>
                <a:cs typeface="Times New Roman" pitchFamily="18" charset="0"/>
              </a:rPr>
              <a:t>гидролизующих</a:t>
            </a:r>
            <a:r>
              <a:rPr lang="ru-RU" altLang="ru-RU" sz="2800" b="1" cap="none" dirty="0" smtClean="0">
                <a:solidFill>
                  <a:schemeClr val="tx1"/>
                </a:solidFill>
                <a:latin typeface="Times New Roman" pitchFamily="18" charset="0"/>
                <a:cs typeface="Times New Roman" pitchFamily="18" charset="0"/>
              </a:rPr>
              <a:t> пептидные связи в белках</a:t>
            </a:r>
            <a:r>
              <a:rPr lang="ru-RU" altLang="ru-RU" sz="3600" b="1" cap="none" dirty="0" smtClean="0">
                <a:solidFill>
                  <a:schemeClr val="tx1"/>
                </a:solidFill>
                <a:latin typeface="Times New Roman" pitchFamily="18" charset="0"/>
                <a:cs typeface="Times New Roman" pitchFamily="18" charset="0"/>
              </a:rPr>
              <a:t>. </a:t>
            </a:r>
            <a:br>
              <a:rPr lang="ru-RU" altLang="ru-RU" sz="3600" b="1" cap="none" dirty="0" smtClean="0">
                <a:solidFill>
                  <a:schemeClr val="tx1"/>
                </a:solidFill>
                <a:latin typeface="Times New Roman" pitchFamily="18" charset="0"/>
                <a:cs typeface="Times New Roman" pitchFamily="18" charset="0"/>
              </a:rPr>
            </a:br>
            <a:r>
              <a:rPr lang="ru-RU" altLang="ru-RU" sz="2800" b="1" cap="none" dirty="0" err="1" smtClean="0">
                <a:solidFill>
                  <a:schemeClr val="tx1"/>
                </a:solidFill>
                <a:latin typeface="Times New Roman" pitchFamily="18" charset="0"/>
                <a:cs typeface="Times New Roman" pitchFamily="18" charset="0"/>
              </a:rPr>
              <a:t>Гликозидазы</a:t>
            </a:r>
            <a:r>
              <a:rPr lang="ru-RU" altLang="ru-RU" sz="2800" b="1" cap="none" dirty="0" smtClean="0">
                <a:solidFill>
                  <a:schemeClr val="tx1"/>
                </a:solidFill>
                <a:latin typeface="Times New Roman" pitchFamily="18" charset="0"/>
                <a:cs typeface="Times New Roman" pitchFamily="18" charset="0"/>
              </a:rPr>
              <a:t> отщепляют углеводные части от гликопротеинов, что приводит к резкому снижению растворимости белков и их выпадению в осадок. Полный гидролиз белков приводит к </a:t>
            </a:r>
            <a:r>
              <a:rPr lang="ru-RU" altLang="ru-RU" sz="2800" b="1" cap="none" dirty="0" err="1" smtClean="0">
                <a:solidFill>
                  <a:schemeClr val="tx1"/>
                </a:solidFill>
                <a:latin typeface="Times New Roman" pitchFamily="18" charset="0"/>
                <a:cs typeface="Times New Roman" pitchFamily="18" charset="0"/>
              </a:rPr>
              <a:t>высвобожде-нию</a:t>
            </a:r>
            <a:r>
              <a:rPr lang="ru-RU" altLang="ru-RU" sz="2800" b="1" cap="none" dirty="0" smtClean="0">
                <a:solidFill>
                  <a:schemeClr val="tx1"/>
                </a:solidFill>
                <a:latin typeface="Times New Roman" pitchFamily="18" charset="0"/>
                <a:cs typeface="Times New Roman" pitchFamily="18" charset="0"/>
              </a:rPr>
              <a:t> свободных аминокислот.</a:t>
            </a:r>
            <a:r>
              <a:rPr lang="ru-RU" altLang="ru-RU" sz="4000" b="1" cap="none" dirty="0" smtClean="0">
                <a:solidFill>
                  <a:schemeClr val="tx1"/>
                </a:solidFill>
                <a:latin typeface="Times New Roman" pitchFamily="18" charset="0"/>
                <a:cs typeface="Times New Roman" pitchFamily="18" charset="0"/>
              </a:rPr>
              <a:t> </a:t>
            </a:r>
          </a:p>
        </p:txBody>
      </p:sp>
      <p:pic>
        <p:nvPicPr>
          <p:cNvPr id="25603" name="Picture 3"/>
          <p:cNvPicPr>
            <a:picLocks noChangeAspect="1" noChangeArrowheads="1"/>
          </p:cNvPicPr>
          <p:nvPr/>
        </p:nvPicPr>
        <p:blipFill>
          <a:blip r:embed="rId3"/>
          <a:srcRect/>
          <a:stretch>
            <a:fillRect/>
          </a:stretch>
        </p:blipFill>
        <p:spPr bwMode="auto">
          <a:xfrm>
            <a:off x="3786182" y="4786322"/>
            <a:ext cx="5113337" cy="18732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6386"/>
                                        </p:tgtEl>
                                        <p:attrNameLst>
                                          <p:attrName>style.color</p:attrName>
                                        </p:attrNameLst>
                                      </p:cBhvr>
                                      <p:to>
                                        <p:clrVal>
                                          <a:srgbClr val="C00000"/>
                                        </p:clrVal>
                                      </p:to>
                                    </p:set>
                                    <p:set>
                                      <p:cBhvr>
                                        <p:cTn id="7" dur="500" fill="hold"/>
                                        <p:tgtEl>
                                          <p:spTgt spid="16386"/>
                                        </p:tgtEl>
                                        <p:attrNameLst>
                                          <p:attrName>fillcolor</p:attrName>
                                        </p:attrNameLst>
                                      </p:cBhvr>
                                      <p:to>
                                        <p:clrVal>
                                          <a:srgbClr val="C00000"/>
                                        </p:clrVal>
                                      </p:to>
                                    </p:set>
                                    <p:set>
                                      <p:cBhvr>
                                        <p:cTn id="8" dur="500" fill="hold"/>
                                        <p:tgtEl>
                                          <p:spTgt spid="163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79388" y="0"/>
            <a:ext cx="8713787" cy="5157788"/>
          </a:xfrm>
        </p:spPr>
        <p:txBody>
          <a:bodyPr/>
          <a:lstStyle/>
          <a:p>
            <a:pPr fontAlgn="auto">
              <a:spcAft>
                <a:spcPts val="0"/>
              </a:spcAft>
              <a:defRPr/>
            </a:pPr>
            <a:r>
              <a:rPr lang="ru-RU" altLang="ru-RU" sz="3200" b="1" cap="none" dirty="0" smtClean="0">
                <a:solidFill>
                  <a:schemeClr val="tx1"/>
                </a:solidFill>
                <a:latin typeface="Times New Roman" pitchFamily="18" charset="0"/>
                <a:cs typeface="Times New Roman" pitchFamily="18" charset="0"/>
              </a:rPr>
              <a:t>4</a:t>
            </a:r>
            <a:r>
              <a:rPr lang="ru-RU" altLang="ru-RU" sz="3600" b="1" cap="none" dirty="0" smtClean="0">
                <a:solidFill>
                  <a:schemeClr val="tx1"/>
                </a:solidFill>
                <a:latin typeface="Times New Roman" pitchFamily="18" charset="0"/>
                <a:cs typeface="Times New Roman" pitchFamily="18" charset="0"/>
              </a:rPr>
              <a:t>. </a:t>
            </a:r>
            <a:r>
              <a:rPr lang="ru-RU" altLang="ru-RU" sz="3200" b="1" cap="none" dirty="0" smtClean="0">
                <a:solidFill>
                  <a:schemeClr val="tx1"/>
                </a:solidFill>
                <a:latin typeface="Times New Roman" pitchFamily="18" charset="0"/>
                <a:cs typeface="Times New Roman" pitchFamily="18" charset="0"/>
              </a:rPr>
              <a:t>Образованные под действием </a:t>
            </a:r>
            <a:r>
              <a:rPr lang="ru-RU" altLang="ru-RU" sz="3200" b="1" cap="none" dirty="0" err="1" smtClean="0">
                <a:solidFill>
                  <a:schemeClr val="tx1"/>
                </a:solidFill>
                <a:latin typeface="Times New Roman" pitchFamily="18" charset="0"/>
                <a:cs typeface="Times New Roman" pitchFamily="18" charset="0"/>
              </a:rPr>
              <a:t>протеиназ</a:t>
            </a:r>
            <a:r>
              <a:rPr lang="ru-RU" altLang="ru-RU" sz="3200" b="1" cap="none" dirty="0" smtClean="0">
                <a:solidFill>
                  <a:schemeClr val="tx1"/>
                </a:solidFill>
                <a:latin typeface="Times New Roman" pitchFamily="18" charset="0"/>
                <a:cs typeface="Times New Roman" pitchFamily="18" charset="0"/>
              </a:rPr>
              <a:t> аминокислоты, за счет своих отрицательных зарядов активно связывают ионы кальция и другие ионы. </a:t>
            </a:r>
            <a:br>
              <a:rPr lang="ru-RU" altLang="ru-RU" sz="3200" b="1" cap="none" dirty="0" smtClean="0">
                <a:solidFill>
                  <a:schemeClr val="tx1"/>
                </a:solidFill>
                <a:latin typeface="Times New Roman" pitchFamily="18" charset="0"/>
                <a:cs typeface="Times New Roman" pitchFamily="18" charset="0"/>
              </a:rPr>
            </a:br>
            <a:r>
              <a:rPr lang="ru-RU" altLang="ru-RU" sz="3200" b="1" cap="none" dirty="0" smtClean="0">
                <a:solidFill>
                  <a:schemeClr val="tx1"/>
                </a:solidFill>
                <a:latin typeface="Times New Roman" pitchFamily="18" charset="0"/>
                <a:cs typeface="Times New Roman" pitchFamily="18" charset="0"/>
              </a:rPr>
              <a:t>Кроме того, они являются дополнительным субстратом для обеспечения жизнедеятельности микроорганизмов и синтеза ими внеклеточных полисахаридов. </a:t>
            </a:r>
          </a:p>
        </p:txBody>
      </p:sp>
      <p:pic>
        <p:nvPicPr>
          <p:cNvPr id="26627" name="Picture 4"/>
          <p:cNvPicPr>
            <a:picLocks noChangeAspect="1" noChangeArrowheads="1"/>
          </p:cNvPicPr>
          <p:nvPr/>
        </p:nvPicPr>
        <p:blipFill>
          <a:blip r:embed="rId3"/>
          <a:srcRect/>
          <a:stretch>
            <a:fillRect/>
          </a:stretch>
        </p:blipFill>
        <p:spPr bwMode="auto">
          <a:xfrm>
            <a:off x="395288" y="4714884"/>
            <a:ext cx="8353425" cy="19224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410"/>
                                        </p:tgtEl>
                                        <p:attrNameLst>
                                          <p:attrName>style.color</p:attrName>
                                        </p:attrNameLst>
                                      </p:cBhvr>
                                      <p:to>
                                        <p:clrVal>
                                          <a:srgbClr val="C00000"/>
                                        </p:clrVal>
                                      </p:to>
                                    </p:set>
                                    <p:set>
                                      <p:cBhvr>
                                        <p:cTn id="7" dur="500" fill="hold"/>
                                        <p:tgtEl>
                                          <p:spTgt spid="17410"/>
                                        </p:tgtEl>
                                        <p:attrNameLst>
                                          <p:attrName>fillcolor</p:attrName>
                                        </p:attrNameLst>
                                      </p:cBhvr>
                                      <p:to>
                                        <p:clrVal>
                                          <a:srgbClr val="C00000"/>
                                        </p:clrVal>
                                      </p:to>
                                    </p:set>
                                    <p:set>
                                      <p:cBhvr>
                                        <p:cTn id="8" dur="500" fill="hold"/>
                                        <p:tgtEl>
                                          <p:spTgt spid="174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23850" y="260350"/>
            <a:ext cx="5905500" cy="1368425"/>
          </a:xfrm>
        </p:spPr>
        <p:txBody>
          <a:bodyPr/>
          <a:lstStyle/>
          <a:p>
            <a:pPr fontAlgn="auto">
              <a:spcAft>
                <a:spcPts val="0"/>
              </a:spcAft>
              <a:defRPr/>
            </a:pPr>
            <a:r>
              <a:rPr lang="ru-RU" altLang="ru-RU" sz="32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ПОВЕРХНОСТНЫЕ </a:t>
            </a:r>
            <a:r>
              <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Образования </a:t>
            </a:r>
            <a:r>
              <a:rPr lang="ru-RU" altLang="ru-RU" sz="32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НА ЗУБАХ</a:t>
            </a:r>
            <a:endPar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395288" y="1857364"/>
            <a:ext cx="8362950" cy="4857784"/>
          </a:xfrm>
        </p:spPr>
        <p:txBody>
          <a:bodyPr rtlCol="0">
            <a:normAutofit fontScale="55000" lnSpcReduction="20000"/>
          </a:bodyPr>
          <a:lstStyle/>
          <a:p>
            <a:pPr algn="ctr" fontAlgn="auto">
              <a:spcAft>
                <a:spcPts val="0"/>
              </a:spcAft>
              <a:buFontTx/>
              <a:buNone/>
              <a:defRPr/>
            </a:pPr>
            <a:endParaRPr lang="ru-RU" altLang="ru-RU" sz="4000" dirty="0" smtClean="0"/>
          </a:p>
          <a:p>
            <a:pPr algn="ctr" fontAlgn="auto">
              <a:spcAft>
                <a:spcPts val="0"/>
              </a:spcAft>
              <a:buFontTx/>
              <a:buNone/>
              <a:defRPr/>
            </a:pPr>
            <a:r>
              <a:rPr lang="ru-RU" altLang="ru-RU" sz="5100" b="1" dirty="0" smtClean="0">
                <a:latin typeface="Times New Roman" pitchFamily="18" charset="0"/>
                <a:cs typeface="Times New Roman" pitchFamily="18" charset="0"/>
              </a:rPr>
              <a:t>В физиологических условиях на поверхности эмали образуются кутикула и пелликула.</a:t>
            </a:r>
          </a:p>
          <a:p>
            <a:pPr algn="ctr" fontAlgn="auto">
              <a:spcAft>
                <a:spcPts val="0"/>
              </a:spcAft>
              <a:buFontTx/>
              <a:buNone/>
              <a:defRPr/>
            </a:pPr>
            <a:r>
              <a:rPr lang="ru-RU" altLang="ru-RU" sz="5100" b="1" dirty="0" smtClean="0">
                <a:latin typeface="Times New Roman" pitchFamily="18" charset="0"/>
                <a:cs typeface="Times New Roman" pitchFamily="18" charset="0"/>
              </a:rPr>
              <a:t>Все остальные поверхностные образования на зубах играют определенную роль в развитии стоматологической патологии.</a:t>
            </a:r>
          </a:p>
          <a:p>
            <a:pPr algn="ctr" fontAlgn="auto">
              <a:spcAft>
                <a:spcPts val="0"/>
              </a:spcAft>
              <a:buFontTx/>
              <a:buNone/>
              <a:defRPr/>
            </a:pPr>
            <a:r>
              <a:rPr lang="ru-RU" altLang="ru-RU" sz="5100" b="1" dirty="0" smtClean="0">
                <a:latin typeface="Times New Roman" pitchFamily="18" charset="0"/>
                <a:cs typeface="Times New Roman" pitchFamily="18" charset="0"/>
              </a:rPr>
              <a:t> На протяжении всей жизни человека на поверхности эмали могут формироваться </a:t>
            </a:r>
            <a:r>
              <a:rPr lang="ru-RU" altLang="ru-RU" sz="5100" b="1" dirty="0" smtClean="0">
                <a:solidFill>
                  <a:srgbClr val="990099"/>
                </a:solidFill>
                <a:latin typeface="Times New Roman" pitchFamily="18" charset="0"/>
                <a:cs typeface="Times New Roman" pitchFamily="18" charset="0"/>
              </a:rPr>
              <a:t>пелликула зуба и зубной налет. </a:t>
            </a:r>
          </a:p>
          <a:p>
            <a:pPr algn="ctr" fontAlgn="auto">
              <a:spcAft>
                <a:spcPts val="0"/>
              </a:spcAft>
              <a:buFontTx/>
              <a:buNone/>
              <a:defRPr/>
            </a:pPr>
            <a:r>
              <a:rPr lang="ru-RU" altLang="ru-RU" sz="5100" b="1" dirty="0" smtClean="0">
                <a:latin typeface="Times New Roman" pitchFamily="18" charset="0"/>
                <a:cs typeface="Times New Roman" pitchFamily="18" charset="0"/>
              </a:rPr>
              <a:t>Минерализация зубного налета </a:t>
            </a:r>
            <a:r>
              <a:rPr lang="ru-RU" altLang="ru-RU" sz="5100" b="1" dirty="0" smtClean="0">
                <a:solidFill>
                  <a:srgbClr val="333333"/>
                </a:solidFill>
                <a:latin typeface="Times New Roman" pitchFamily="18" charset="0"/>
                <a:cs typeface="Times New Roman" pitchFamily="18" charset="0"/>
              </a:rPr>
              <a:t>приводит к образованию </a:t>
            </a:r>
            <a:r>
              <a:rPr lang="ru-RU" altLang="ru-RU" sz="5100" b="1" dirty="0" smtClean="0">
                <a:solidFill>
                  <a:srgbClr val="990099"/>
                </a:solidFill>
                <a:latin typeface="Times New Roman" pitchFamily="18" charset="0"/>
                <a:cs typeface="Times New Roman" pitchFamily="18" charset="0"/>
              </a:rPr>
              <a:t>зубного камня. </a:t>
            </a:r>
          </a:p>
          <a:p>
            <a:pPr algn="ctr" fontAlgn="auto">
              <a:spcAft>
                <a:spcPts val="0"/>
              </a:spcAft>
              <a:buFontTx/>
              <a:buNone/>
              <a:defRPr/>
            </a:pPr>
            <a:endParaRPr lang="ru-RU" altLang="ru-RU" sz="4000" dirty="0" smtClean="0">
              <a:solidFill>
                <a:srgbClr val="990099"/>
              </a:solidFill>
            </a:endParaRPr>
          </a:p>
          <a:p>
            <a:pPr algn="ctr" fontAlgn="auto">
              <a:spcAft>
                <a:spcPts val="0"/>
              </a:spcAft>
              <a:buFontTx/>
              <a:buNone/>
              <a:defRPr/>
            </a:pPr>
            <a:r>
              <a:rPr lang="ru-RU" altLang="ru-RU" sz="4000" dirty="0" smtClean="0"/>
              <a:t> </a:t>
            </a:r>
          </a:p>
        </p:txBody>
      </p:sp>
      <p:pic>
        <p:nvPicPr>
          <p:cNvPr id="9220" name="Picture 6" descr="ANd9GcSKBNuyMkdRT9tN18EcEa5ADUSZutZCC59YLc6f86JuQn_6iyqtzZ4eGQ">
            <a:hlinkClick r:id="rId3"/>
          </p:cNvPr>
          <p:cNvPicPr>
            <a:picLocks noChangeAspect="1" noChangeArrowheads="1"/>
          </p:cNvPicPr>
          <p:nvPr/>
        </p:nvPicPr>
        <p:blipFill>
          <a:blip r:embed="rId4"/>
          <a:srcRect/>
          <a:stretch>
            <a:fillRect/>
          </a:stretch>
        </p:blipFill>
        <p:spPr bwMode="auto">
          <a:xfrm>
            <a:off x="6300788" y="404813"/>
            <a:ext cx="2519362" cy="1462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style.color</p:attrName>
                                        </p:attrNameLst>
                                      </p:cBhvr>
                                      <p:to>
                                        <p:clrVal>
                                          <a:schemeClr val="accent2"/>
                                        </p:clrVal>
                                      </p:to>
                                    </p:set>
                                    <p:set>
                                      <p:cBhvr>
                                        <p:cTn id="7" dur="500" fill="hold"/>
                                        <p:tgtEl>
                                          <p:spTgt spid="3">
                                            <p:txEl>
                                              <p:pRg st="6" end="6"/>
                                            </p:txEl>
                                          </p:spTgt>
                                        </p:tgtEl>
                                        <p:attrNameLst>
                                          <p:attrName>fillcolor</p:attrName>
                                        </p:attrNameLst>
                                      </p:cBhvr>
                                      <p:to>
                                        <p:clrVal>
                                          <a:schemeClr val="accent2"/>
                                        </p:clrVal>
                                      </p:to>
                                    </p:set>
                                    <p:set>
                                      <p:cBhvr>
                                        <p:cTn id="8" dur="500" fill="hold"/>
                                        <p:tgtEl>
                                          <p:spTgt spid="3">
                                            <p:txEl>
                                              <p:pRg st="6" end="6"/>
                                            </p:txEl>
                                          </p:spTgt>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4098"/>
                                        </p:tgtEl>
                                        <p:attrNameLst>
                                          <p:attrName>style.color</p:attrName>
                                        </p:attrNameLst>
                                      </p:cBhvr>
                                      <p:to>
                                        <p:clrVal>
                                          <a:srgbClr val="C00000"/>
                                        </p:clrVal>
                                      </p:to>
                                    </p:set>
                                    <p:set>
                                      <p:cBhvr>
                                        <p:cTn id="13" dur="500" fill="hold"/>
                                        <p:tgtEl>
                                          <p:spTgt spid="4098"/>
                                        </p:tgtEl>
                                        <p:attrNameLst>
                                          <p:attrName>fillcolor</p:attrName>
                                        </p:attrNameLst>
                                      </p:cBhvr>
                                      <p:to>
                                        <p:clrVal>
                                          <a:srgbClr val="C00000"/>
                                        </p:clrVal>
                                      </p:to>
                                    </p:set>
                                    <p:set>
                                      <p:cBhvr>
                                        <p:cTn id="14" dur="500" fill="hold"/>
                                        <p:tgtEl>
                                          <p:spTgt spid="409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1" end="1"/>
                                            </p:txEl>
                                          </p:spTgt>
                                        </p:tgtEl>
                                        <p:attrNameLst>
                                          <p:attrName>style.color</p:attrName>
                                        </p:attrNameLst>
                                      </p:cBhvr>
                                      <p:to>
                                        <p:clrVal>
                                          <a:srgbClr val="C00000"/>
                                        </p:clrVal>
                                      </p:to>
                                    </p:set>
                                    <p:set>
                                      <p:cBhvr>
                                        <p:cTn id="19" dur="500" fill="hold"/>
                                        <p:tgtEl>
                                          <p:spTgt spid="3">
                                            <p:txEl>
                                              <p:pRg st="1" end="1"/>
                                            </p:txEl>
                                          </p:spTgt>
                                        </p:tgtEl>
                                        <p:attrNameLst>
                                          <p:attrName>fillcolor</p:attrName>
                                        </p:attrNameLst>
                                      </p:cBhvr>
                                      <p:to>
                                        <p:clrVal>
                                          <a:srgbClr val="C00000"/>
                                        </p:clrVal>
                                      </p:to>
                                    </p:set>
                                    <p:set>
                                      <p:cBhvr>
                                        <p:cTn id="20" dur="500" fill="hold"/>
                                        <p:tgtEl>
                                          <p:spTgt spid="3">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2" end="2"/>
                                            </p:txEl>
                                          </p:spTgt>
                                        </p:tgtEl>
                                        <p:attrNameLst>
                                          <p:attrName>style.color</p:attrName>
                                        </p:attrNameLst>
                                      </p:cBhvr>
                                      <p:to>
                                        <p:clrVal>
                                          <a:srgbClr val="C00000"/>
                                        </p:clrVal>
                                      </p:to>
                                    </p:set>
                                    <p:set>
                                      <p:cBhvr>
                                        <p:cTn id="25" dur="500" fill="hold"/>
                                        <p:tgtEl>
                                          <p:spTgt spid="3">
                                            <p:txEl>
                                              <p:pRg st="2" end="2"/>
                                            </p:txEl>
                                          </p:spTgt>
                                        </p:tgtEl>
                                        <p:attrNameLst>
                                          <p:attrName>fillcolor</p:attrName>
                                        </p:attrNameLst>
                                      </p:cBhvr>
                                      <p:to>
                                        <p:clrVal>
                                          <a:srgbClr val="C00000"/>
                                        </p:clrVal>
                                      </p:to>
                                    </p:set>
                                    <p:set>
                                      <p:cBhvr>
                                        <p:cTn id="26" dur="500" fill="hold"/>
                                        <p:tgtEl>
                                          <p:spTgt spid="3">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3">
                                            <p:txEl>
                                              <p:pRg st="3" end="3"/>
                                            </p:txEl>
                                          </p:spTgt>
                                        </p:tgtEl>
                                        <p:attrNameLst>
                                          <p:attrName>style.color</p:attrName>
                                        </p:attrNameLst>
                                      </p:cBhvr>
                                      <p:to>
                                        <p:clrVal>
                                          <a:srgbClr val="C00000"/>
                                        </p:clrVal>
                                      </p:to>
                                    </p:set>
                                    <p:set>
                                      <p:cBhvr>
                                        <p:cTn id="31" dur="500" fill="hold"/>
                                        <p:tgtEl>
                                          <p:spTgt spid="3">
                                            <p:txEl>
                                              <p:pRg st="3" end="3"/>
                                            </p:txEl>
                                          </p:spTgt>
                                        </p:tgtEl>
                                        <p:attrNameLst>
                                          <p:attrName>fillcolor</p:attrName>
                                        </p:attrNameLst>
                                      </p:cBhvr>
                                      <p:to>
                                        <p:clrVal>
                                          <a:srgbClr val="C00000"/>
                                        </p:clrVal>
                                      </p:to>
                                    </p:set>
                                    <p:set>
                                      <p:cBhvr>
                                        <p:cTn id="32" dur="500" fill="hold"/>
                                        <p:tgtEl>
                                          <p:spTgt spid="3">
                                            <p:txEl>
                                              <p:pRg st="3" end="3"/>
                                            </p:txEl>
                                          </p:spTgt>
                                        </p:tgtEl>
                                        <p:attrNameLst>
                                          <p:attrName>fill.type</p:attrName>
                                        </p:attrNameLst>
                                      </p:cBhvr>
                                      <p:to>
                                        <p:strVal val="solid"/>
                                      </p:to>
                                    </p:set>
                                  </p:childTnLst>
                                </p:cTn>
                              </p:par>
                              <p:par>
                                <p:cTn id="33" presetID="16" presetClass="emph" presetSubtype="0" fill="hold" nodeType="withEffect">
                                  <p:stCondLst>
                                    <p:cond delay="0"/>
                                  </p:stCondLst>
                                  <p:iterate type="lt">
                                    <p:tmPct val="4000"/>
                                  </p:iterate>
                                  <p:childTnLst>
                                    <p:set>
                                      <p:cBhvr override="childStyle">
                                        <p:cTn id="34" dur="500" fill="hold"/>
                                        <p:tgtEl>
                                          <p:spTgt spid="3">
                                            <p:txEl>
                                              <p:pRg st="4" end="4"/>
                                            </p:txEl>
                                          </p:spTgt>
                                        </p:tgtEl>
                                        <p:attrNameLst>
                                          <p:attrName>style.color</p:attrName>
                                        </p:attrNameLst>
                                      </p:cBhvr>
                                      <p:to>
                                        <p:clrVal>
                                          <a:srgbClr val="C00000"/>
                                        </p:clrVal>
                                      </p:to>
                                    </p:set>
                                    <p:set>
                                      <p:cBhvr>
                                        <p:cTn id="35" dur="500" fill="hold"/>
                                        <p:tgtEl>
                                          <p:spTgt spid="3">
                                            <p:txEl>
                                              <p:pRg st="4" end="4"/>
                                            </p:txEl>
                                          </p:spTgt>
                                        </p:tgtEl>
                                        <p:attrNameLst>
                                          <p:attrName>fillcolor</p:attrName>
                                        </p:attrNameLst>
                                      </p:cBhvr>
                                      <p:to>
                                        <p:clrVal>
                                          <a:srgbClr val="C00000"/>
                                        </p:clrVal>
                                      </p:to>
                                    </p:set>
                                    <p:set>
                                      <p:cBhvr>
                                        <p:cTn id="36"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87338" y="260350"/>
            <a:ext cx="8856662" cy="4681538"/>
          </a:xfrm>
        </p:spPr>
        <p:txBody>
          <a:bodyPr>
            <a:noAutofit/>
          </a:bodyPr>
          <a:lstStyle/>
          <a:p>
            <a:pPr fontAlgn="auto">
              <a:spcAft>
                <a:spcPts val="0"/>
              </a:spcAft>
              <a:defRPr/>
            </a:pPr>
            <a:r>
              <a:rPr lang="ru-RU" altLang="ru-RU" sz="2800" b="1" cap="none" dirty="0" smtClean="0">
                <a:solidFill>
                  <a:schemeClr val="tx1"/>
                </a:solidFill>
                <a:latin typeface="Times New Roman" pitchFamily="18" charset="0"/>
                <a:cs typeface="Times New Roman" pitchFamily="18" charset="0"/>
              </a:rPr>
              <a:t>5. Углеводы, полученные под действием ферментов </a:t>
            </a:r>
            <a:r>
              <a:rPr lang="ru-RU" altLang="ru-RU" sz="2800" b="1" cap="none" dirty="0" err="1" smtClean="0">
                <a:solidFill>
                  <a:schemeClr val="tx1"/>
                </a:solidFill>
                <a:latin typeface="Times New Roman" pitchFamily="18" charset="0"/>
                <a:cs typeface="Times New Roman" pitchFamily="18" charset="0"/>
              </a:rPr>
              <a:t>гликозидаз</a:t>
            </a:r>
            <a:r>
              <a:rPr lang="ru-RU" altLang="ru-RU" sz="2800" b="1" cap="none" dirty="0" smtClean="0">
                <a:solidFill>
                  <a:schemeClr val="tx1"/>
                </a:solidFill>
                <a:latin typeface="Times New Roman" pitchFamily="18" charset="0"/>
                <a:cs typeface="Times New Roman" pitchFamily="18" charset="0"/>
              </a:rPr>
              <a:t>, а также остатки углеводов пищи используются микроорганизмами для синтеза липких полисахаридов - </a:t>
            </a:r>
            <a:r>
              <a:rPr lang="ru-RU" altLang="ru-RU" sz="2800" b="1" cap="none" dirty="0" err="1" smtClean="0">
                <a:solidFill>
                  <a:schemeClr val="tx1"/>
                </a:solidFill>
                <a:latin typeface="Times New Roman" pitchFamily="18" charset="0"/>
                <a:cs typeface="Times New Roman" pitchFamily="18" charset="0"/>
              </a:rPr>
              <a:t>гликанов</a:t>
            </a:r>
            <a:r>
              <a:rPr lang="ru-RU" altLang="ru-RU" sz="2800" b="1" cap="none" dirty="0" smtClean="0">
                <a:solidFill>
                  <a:schemeClr val="tx1"/>
                </a:solidFill>
                <a:latin typeface="Times New Roman" pitchFamily="18" charset="0"/>
                <a:cs typeface="Times New Roman" pitchFamily="18" charset="0"/>
              </a:rPr>
              <a:t>: декстрана (из глюкозы) и </a:t>
            </a:r>
            <a:r>
              <a:rPr lang="ru-RU" altLang="ru-RU" sz="2800" b="1" cap="none" dirty="0" err="1" smtClean="0">
                <a:solidFill>
                  <a:schemeClr val="tx1"/>
                </a:solidFill>
                <a:latin typeface="Times New Roman" pitchFamily="18" charset="0"/>
                <a:cs typeface="Times New Roman" pitchFamily="18" charset="0"/>
              </a:rPr>
              <a:t>левана</a:t>
            </a:r>
            <a:r>
              <a:rPr lang="ru-RU" altLang="ru-RU" sz="2800" b="1" cap="none" dirty="0" smtClean="0">
                <a:solidFill>
                  <a:schemeClr val="tx1"/>
                </a:solidFill>
                <a:latin typeface="Times New Roman" pitchFamily="18" charset="0"/>
                <a:cs typeface="Times New Roman" pitchFamily="18" charset="0"/>
              </a:rPr>
              <a:t> (из фруктозы и сахарозы).</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 Эти полисахариды обеспечивают склеивание или объединение микроорганизмов зубного налета и служат внеклеточным депо углеводов для микроорганизмов.</a:t>
            </a:r>
          </a:p>
        </p:txBody>
      </p:sp>
      <p:pic>
        <p:nvPicPr>
          <p:cNvPr id="27651" name="Picture 3"/>
          <p:cNvPicPr>
            <a:picLocks noChangeAspect="1" noChangeArrowheads="1"/>
          </p:cNvPicPr>
          <p:nvPr/>
        </p:nvPicPr>
        <p:blipFill>
          <a:blip r:embed="rId3"/>
          <a:srcRect/>
          <a:stretch>
            <a:fillRect/>
          </a:stretch>
        </p:blipFill>
        <p:spPr bwMode="auto">
          <a:xfrm>
            <a:off x="539750" y="4643446"/>
            <a:ext cx="8064500" cy="20542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434"/>
                                        </p:tgtEl>
                                        <p:attrNameLst>
                                          <p:attrName>style.color</p:attrName>
                                        </p:attrNameLst>
                                      </p:cBhvr>
                                      <p:to>
                                        <p:clrVal>
                                          <a:srgbClr val="C00000"/>
                                        </p:clrVal>
                                      </p:to>
                                    </p:set>
                                    <p:set>
                                      <p:cBhvr>
                                        <p:cTn id="7" dur="500" fill="hold"/>
                                        <p:tgtEl>
                                          <p:spTgt spid="18434"/>
                                        </p:tgtEl>
                                        <p:attrNameLst>
                                          <p:attrName>fillcolor</p:attrName>
                                        </p:attrNameLst>
                                      </p:cBhvr>
                                      <p:to>
                                        <p:clrVal>
                                          <a:srgbClr val="C00000"/>
                                        </p:clrVal>
                                      </p:to>
                                    </p:set>
                                    <p:set>
                                      <p:cBhvr>
                                        <p:cTn id="8" dur="500" fill="hold"/>
                                        <p:tgtEl>
                                          <p:spTgt spid="184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3713" y="476250"/>
            <a:ext cx="8229600" cy="1368425"/>
          </a:xfrm>
        </p:spPr>
        <p:txBody>
          <a:bodyPr>
            <a:normAutofit fontScale="90000"/>
          </a:bodyPr>
          <a:lstStyle/>
          <a:p>
            <a:pPr fontAlgn="auto">
              <a:spcAft>
                <a:spcPts val="0"/>
              </a:spcAft>
              <a:defRPr/>
            </a:pPr>
            <a:r>
              <a:rPr lang="ru-RU" alt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Структурная формула декстрана, разветвленного полисахарида, образованного из остатков глюкозы</a:t>
            </a:r>
          </a:p>
        </p:txBody>
      </p:sp>
      <p:pic>
        <p:nvPicPr>
          <p:cNvPr id="28675" name="Picture 5" descr="001_020-86.jpg"/>
          <p:cNvPicPr>
            <a:picLocks noChangeAspect="1" noChangeArrowheads="1"/>
          </p:cNvPicPr>
          <p:nvPr/>
        </p:nvPicPr>
        <p:blipFill>
          <a:blip r:embed="rId3"/>
          <a:srcRect/>
          <a:stretch>
            <a:fillRect/>
          </a:stretch>
        </p:blipFill>
        <p:spPr bwMode="auto">
          <a:xfrm>
            <a:off x="395288" y="2420938"/>
            <a:ext cx="8424862" cy="403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xfrm>
            <a:off x="323850" y="274638"/>
            <a:ext cx="8640763" cy="1714500"/>
          </a:xfrm>
        </p:spPr>
        <p:txBody>
          <a:bodyPr>
            <a:normAutofit fontScale="90000"/>
          </a:bodyPr>
          <a:lstStyle/>
          <a:p>
            <a:pPr fontAlgn="auto">
              <a:spcAft>
                <a:spcPts val="0"/>
              </a:spcAft>
              <a:defRPr/>
            </a:pPr>
            <a:r>
              <a:rPr lang="ru-RU" altLang="ru-RU" sz="3600" b="1" dirty="0" smtClean="0">
                <a:solidFill>
                  <a:srgbClr val="000099"/>
                </a:solidFill>
              </a:rPr>
              <a:t> </a:t>
            </a:r>
            <a:r>
              <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Полисахарид </a:t>
            </a:r>
            <a:r>
              <a:rPr lang="ru-RU" altLang="ru-RU" sz="3200" b="1" dirty="0" err="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леван</a:t>
            </a:r>
            <a:r>
              <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состоит из остатков фруктозы и остатка сахарозы,  быстро </a:t>
            </a:r>
            <a:r>
              <a:rPr lang="ru-RU" altLang="ru-RU" sz="3200" b="1" dirty="0" err="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гидролизуются</a:t>
            </a:r>
            <a:r>
              <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3200" b="1" dirty="0" err="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леваназой</a:t>
            </a:r>
            <a:endPar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9699" name="Picture 5" descr="5399733"/>
          <p:cNvPicPr>
            <a:picLocks noChangeAspect="1" noChangeArrowheads="1"/>
          </p:cNvPicPr>
          <p:nvPr/>
        </p:nvPicPr>
        <p:blipFill>
          <a:blip r:embed="rId3"/>
          <a:srcRect/>
          <a:stretch>
            <a:fillRect/>
          </a:stretch>
        </p:blipFill>
        <p:spPr bwMode="auto">
          <a:xfrm>
            <a:off x="928662" y="2357430"/>
            <a:ext cx="7561262"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188913"/>
            <a:ext cx="8229600" cy="4248150"/>
          </a:xfrm>
        </p:spPr>
        <p:txBody>
          <a:bodyPr/>
          <a:lstStyle/>
          <a:p>
            <a:pPr fontAlgn="auto">
              <a:spcAft>
                <a:spcPts val="0"/>
              </a:spcAft>
              <a:defRPr/>
            </a:pPr>
            <a:r>
              <a:rPr lang="ru-RU" altLang="ru-RU" sz="2800" b="1" cap="none" dirty="0" smtClean="0">
                <a:solidFill>
                  <a:schemeClr val="tx1"/>
                </a:solidFill>
                <a:latin typeface="Times New Roman" pitchFamily="18" charset="0"/>
                <a:cs typeface="Times New Roman" pitchFamily="18" charset="0"/>
              </a:rPr>
              <a:t>6. Катаболизм аминокислот приводит к подщелачиванию зубного налета </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за счет  процессов, сопровождающихся образованием аммиака, таких как:  </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 </a:t>
            </a:r>
            <a:r>
              <a:rPr lang="ru-RU" altLang="ru-RU" sz="2800" b="1" cap="none" dirty="0" err="1" smtClean="0">
                <a:solidFill>
                  <a:schemeClr val="tx1"/>
                </a:solidFill>
                <a:latin typeface="Times New Roman" pitchFamily="18" charset="0"/>
                <a:cs typeface="Times New Roman" pitchFamily="18" charset="0"/>
              </a:rPr>
              <a:t>дезаминирование</a:t>
            </a:r>
            <a:r>
              <a:rPr lang="ru-RU" altLang="ru-RU" sz="2800" b="1" cap="none" dirty="0" smtClean="0">
                <a:solidFill>
                  <a:schemeClr val="tx1"/>
                </a:solidFill>
                <a:latin typeface="Times New Roman" pitchFamily="18" charset="0"/>
                <a:cs typeface="Times New Roman" pitchFamily="18" charset="0"/>
              </a:rPr>
              <a:t> аминокислот,  </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 гидролиз </a:t>
            </a:r>
            <a:r>
              <a:rPr lang="ru-RU" altLang="ru-RU" sz="2800" b="1" cap="none" dirty="0" err="1" smtClean="0">
                <a:solidFill>
                  <a:schemeClr val="tx1"/>
                </a:solidFill>
                <a:latin typeface="Times New Roman" pitchFamily="18" charset="0"/>
                <a:cs typeface="Times New Roman" pitchFamily="18" charset="0"/>
              </a:rPr>
              <a:t>уреазой</a:t>
            </a:r>
            <a:r>
              <a:rPr lang="ru-RU" altLang="ru-RU" sz="2800" b="1" cap="none" dirty="0" smtClean="0">
                <a:solidFill>
                  <a:schemeClr val="tx1"/>
                </a:solidFill>
                <a:latin typeface="Times New Roman" pitchFamily="18" charset="0"/>
                <a:cs typeface="Times New Roman" pitchFamily="18" charset="0"/>
              </a:rPr>
              <a:t> мочевины,</a:t>
            </a:r>
            <a:br>
              <a:rPr lang="ru-RU" altLang="ru-RU" sz="2800" b="1" cap="none" dirty="0" smtClean="0">
                <a:solidFill>
                  <a:schemeClr val="tx1"/>
                </a:solidFill>
                <a:latin typeface="Times New Roman" pitchFamily="18" charset="0"/>
                <a:cs typeface="Times New Roman" pitchFamily="18" charset="0"/>
              </a:rPr>
            </a:br>
            <a:r>
              <a:rPr lang="ru-RU" altLang="ru-RU" sz="2800" b="1" cap="none" dirty="0" smtClean="0">
                <a:solidFill>
                  <a:schemeClr val="tx1"/>
                </a:solidFill>
                <a:latin typeface="Times New Roman" pitchFamily="18" charset="0"/>
                <a:cs typeface="Times New Roman" pitchFamily="18" charset="0"/>
              </a:rPr>
              <a:t> - восстановление нитрат- и нитрит-ионов до аммиака под действием </a:t>
            </a:r>
            <a:r>
              <a:rPr lang="ru-RU" altLang="ru-RU" sz="2800" b="1" cap="none" dirty="0" err="1" smtClean="0">
                <a:solidFill>
                  <a:schemeClr val="tx1"/>
                </a:solidFill>
                <a:latin typeface="Times New Roman" pitchFamily="18" charset="0"/>
                <a:cs typeface="Times New Roman" pitchFamily="18" charset="0"/>
              </a:rPr>
              <a:t>редуктаз</a:t>
            </a:r>
            <a:r>
              <a:rPr lang="ru-RU" altLang="ru-RU" sz="2800" b="1" cap="none" dirty="0" smtClean="0">
                <a:solidFill>
                  <a:schemeClr val="tx1"/>
                </a:solidFill>
                <a:latin typeface="Times New Roman" pitchFamily="18" charset="0"/>
                <a:cs typeface="Times New Roman" pitchFamily="18" charset="0"/>
              </a:rPr>
              <a:t> бактерий.</a:t>
            </a:r>
          </a:p>
        </p:txBody>
      </p:sp>
      <p:pic>
        <p:nvPicPr>
          <p:cNvPr id="30723" name="Picture 3"/>
          <p:cNvPicPr>
            <a:picLocks noChangeAspect="1" noChangeArrowheads="1"/>
          </p:cNvPicPr>
          <p:nvPr/>
        </p:nvPicPr>
        <p:blipFill>
          <a:blip r:embed="rId3"/>
          <a:srcRect/>
          <a:stretch>
            <a:fillRect/>
          </a:stretch>
        </p:blipFill>
        <p:spPr bwMode="auto">
          <a:xfrm>
            <a:off x="1403350" y="4292600"/>
            <a:ext cx="6481763" cy="2232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1506"/>
                                        </p:tgtEl>
                                        <p:attrNameLst>
                                          <p:attrName>style.color</p:attrName>
                                        </p:attrNameLst>
                                      </p:cBhvr>
                                      <p:to>
                                        <p:clrVal>
                                          <a:srgbClr val="C00000"/>
                                        </p:clrVal>
                                      </p:to>
                                    </p:set>
                                    <p:set>
                                      <p:cBhvr>
                                        <p:cTn id="7" dur="500" fill="hold"/>
                                        <p:tgtEl>
                                          <p:spTgt spid="21506"/>
                                        </p:tgtEl>
                                        <p:attrNameLst>
                                          <p:attrName>fillcolor</p:attrName>
                                        </p:attrNameLst>
                                      </p:cBhvr>
                                      <p:to>
                                        <p:clrVal>
                                          <a:srgbClr val="C00000"/>
                                        </p:clrVal>
                                      </p:to>
                                    </p:set>
                                    <p:set>
                                      <p:cBhvr>
                                        <p:cTn id="8" dur="500" fill="hold"/>
                                        <p:tgtEl>
                                          <p:spTgt spid="215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571472" y="142852"/>
            <a:ext cx="8229600" cy="3938607"/>
          </a:xfrm>
        </p:spPr>
        <p:txBody>
          <a:bodyPr/>
          <a:lstStyle/>
          <a:p>
            <a:pPr fontAlgn="auto">
              <a:spcAft>
                <a:spcPts val="0"/>
              </a:spcAft>
              <a:defRPr/>
            </a:pPr>
            <a:r>
              <a:rPr lang="ru-RU" altLang="ru-RU" sz="3200" b="1" cap="none" dirty="0" smtClean="0">
                <a:solidFill>
                  <a:schemeClr val="tx1"/>
                </a:solidFill>
                <a:latin typeface="Times New Roman" pitchFamily="18" charset="0"/>
                <a:cs typeface="Times New Roman" pitchFamily="18" charset="0"/>
              </a:rPr>
              <a:t>7. В результате подщелачивания создаются оптимальные условия для функционирования щелочной фосфатазы, которая высвобождает фосфат из органических соединений, что приводит к повышению его концентрации.</a:t>
            </a:r>
            <a:endParaRPr lang="ru-RU" altLang="ru-RU" sz="3200" b="1" dirty="0" smtClean="0">
              <a:solidFill>
                <a:schemeClr val="tx1"/>
              </a:solidFill>
              <a:latin typeface="Times New Roman" pitchFamily="18" charset="0"/>
              <a:cs typeface="Times New Roman" pitchFamily="18" charset="0"/>
            </a:endParaRPr>
          </a:p>
        </p:txBody>
      </p:sp>
      <p:pic>
        <p:nvPicPr>
          <p:cNvPr id="31747" name="Picture 3"/>
          <p:cNvPicPr>
            <a:picLocks noChangeAspect="1" noChangeArrowheads="1"/>
          </p:cNvPicPr>
          <p:nvPr/>
        </p:nvPicPr>
        <p:blipFill>
          <a:blip r:embed="rId3"/>
          <a:srcRect/>
          <a:stretch>
            <a:fillRect/>
          </a:stretch>
        </p:blipFill>
        <p:spPr bwMode="auto">
          <a:xfrm>
            <a:off x="1000100" y="3714752"/>
            <a:ext cx="7273925" cy="27400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2530"/>
                                        </p:tgtEl>
                                        <p:attrNameLst>
                                          <p:attrName>style.color</p:attrName>
                                        </p:attrNameLst>
                                      </p:cBhvr>
                                      <p:to>
                                        <p:clrVal>
                                          <a:srgbClr val="000099"/>
                                        </p:clrVal>
                                      </p:to>
                                    </p:set>
                                    <p:set>
                                      <p:cBhvr>
                                        <p:cTn id="7" dur="500" fill="hold"/>
                                        <p:tgtEl>
                                          <p:spTgt spid="22530"/>
                                        </p:tgtEl>
                                        <p:attrNameLst>
                                          <p:attrName>fillcolor</p:attrName>
                                        </p:attrNameLst>
                                      </p:cBhvr>
                                      <p:to>
                                        <p:clrVal>
                                          <a:srgbClr val="000099"/>
                                        </p:clrVal>
                                      </p:to>
                                    </p:set>
                                    <p:set>
                                      <p:cBhvr>
                                        <p:cTn id="8" dur="500" fill="hold"/>
                                        <p:tgtEl>
                                          <p:spTgt spid="22530"/>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grpId="1" nodeType="clickEffect">
                                  <p:stCondLst>
                                    <p:cond delay="0"/>
                                  </p:stCondLst>
                                  <p:iterate type="lt">
                                    <p:tmPct val="4000"/>
                                  </p:iterate>
                                  <p:childTnLst>
                                    <p:set>
                                      <p:cBhvr override="childStyle">
                                        <p:cTn id="12" dur="500" fill="hold"/>
                                        <p:tgtEl>
                                          <p:spTgt spid="22530"/>
                                        </p:tgtEl>
                                        <p:attrNameLst>
                                          <p:attrName>style.color</p:attrName>
                                        </p:attrNameLst>
                                      </p:cBhvr>
                                      <p:to>
                                        <p:clrVal>
                                          <a:srgbClr val="C00000"/>
                                        </p:clrVal>
                                      </p:to>
                                    </p:set>
                                    <p:set>
                                      <p:cBhvr>
                                        <p:cTn id="13" dur="500" fill="hold"/>
                                        <p:tgtEl>
                                          <p:spTgt spid="22530"/>
                                        </p:tgtEl>
                                        <p:attrNameLst>
                                          <p:attrName>fillcolor</p:attrName>
                                        </p:attrNameLst>
                                      </p:cBhvr>
                                      <p:to>
                                        <p:clrVal>
                                          <a:srgbClr val="C00000"/>
                                        </p:clrVal>
                                      </p:to>
                                    </p:set>
                                    <p:set>
                                      <p:cBhvr>
                                        <p:cTn id="14" dur="500" fill="hold"/>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260350"/>
            <a:ext cx="8569325" cy="1368425"/>
          </a:xfrm>
        </p:spPr>
        <p:txBody>
          <a:bodyPr>
            <a:normAutofit fontScale="90000"/>
          </a:bodyPr>
          <a:lstStyle/>
          <a:p>
            <a:pPr fontAlgn="auto">
              <a:spcAft>
                <a:spcPts val="0"/>
              </a:spcAft>
              <a:defRPr/>
            </a:pPr>
            <a:r>
              <a:rPr lang="ru-RU" altLang="ru-RU" sz="2400" b="1" i="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В результате протекания перечисленных выше процессов,</a:t>
            </a:r>
            <a:r>
              <a:rPr lang="ru-RU" altLang="ru-RU" sz="24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400" b="1" i="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в зубном налете могут реализоваться две диаметрально противоположные ситуации:</a:t>
            </a:r>
          </a:p>
        </p:txBody>
      </p:sp>
      <p:sp>
        <p:nvSpPr>
          <p:cNvPr id="24579" name="Rectangle 3"/>
          <p:cNvSpPr>
            <a:spLocks noGrp="1" noChangeArrowheads="1"/>
          </p:cNvSpPr>
          <p:nvPr>
            <p:ph idx="1"/>
          </p:nvPr>
        </p:nvSpPr>
        <p:spPr>
          <a:xfrm>
            <a:off x="285720" y="1643050"/>
            <a:ext cx="8643998" cy="5072098"/>
          </a:xfrm>
        </p:spPr>
        <p:txBody>
          <a:bodyPr rtlCol="0">
            <a:noAutofit/>
          </a:bodyPr>
          <a:lstStyle/>
          <a:p>
            <a:pPr marL="0" indent="457200" fontAlgn="auto">
              <a:lnSpc>
                <a:spcPct val="80000"/>
              </a:lnSpc>
              <a:spcBef>
                <a:spcPts val="0"/>
              </a:spcBef>
              <a:spcAft>
                <a:spcPts val="0"/>
              </a:spcAft>
              <a:buFontTx/>
              <a:buNone/>
              <a:defRPr/>
            </a:pPr>
            <a:r>
              <a:rPr lang="ru-RU" sz="2300" b="1" i="1" dirty="0" smtClean="0">
                <a:solidFill>
                  <a:srgbClr val="990099"/>
                </a:solidFill>
                <a:latin typeface="Times New Roman" pitchFamily="18" charset="0"/>
                <a:cs typeface="Times New Roman" pitchFamily="18" charset="0"/>
              </a:rPr>
              <a:t>1.Формируется кислая</a:t>
            </a:r>
            <a:r>
              <a:rPr lang="ru-RU" sz="2300" b="1" dirty="0" smtClean="0">
                <a:solidFill>
                  <a:srgbClr val="990099"/>
                </a:solidFill>
                <a:latin typeface="Times New Roman" pitchFamily="18" charset="0"/>
                <a:cs typeface="Times New Roman" pitchFamily="18" charset="0"/>
              </a:rPr>
              <a:t> </a:t>
            </a:r>
            <a:r>
              <a:rPr lang="ru-RU" sz="2300" b="1" i="1" dirty="0" smtClean="0">
                <a:solidFill>
                  <a:srgbClr val="990099"/>
                </a:solidFill>
                <a:latin typeface="Times New Roman" pitchFamily="18" charset="0"/>
                <a:cs typeface="Times New Roman" pitchFamily="18" charset="0"/>
              </a:rPr>
              <a:t>среда</a:t>
            </a:r>
            <a:r>
              <a:rPr lang="ru-RU" sz="2300" b="1" dirty="0" smtClean="0">
                <a:latin typeface="Times New Roman" pitchFamily="18" charset="0"/>
                <a:cs typeface="Times New Roman" pitchFamily="18" charset="0"/>
              </a:rPr>
              <a:t> (ее образованию способствует пища, </a:t>
            </a:r>
            <a:r>
              <a:rPr lang="ru-RU" sz="2300" b="1" dirty="0" smtClean="0">
                <a:solidFill>
                  <a:schemeClr val="tx1"/>
                </a:solidFill>
                <a:latin typeface="Times New Roman" pitchFamily="18" charset="0"/>
                <a:cs typeface="Times New Roman" pitchFamily="18" charset="0"/>
              </a:rPr>
              <a:t>богатая углеводами), в которой происходит деминерализация эмали и развитие кариеса. </a:t>
            </a:r>
            <a:r>
              <a:rPr lang="ru-RU" altLang="ru-RU" sz="2300" b="1" dirty="0" smtClean="0">
                <a:solidFill>
                  <a:schemeClr val="tx1"/>
                </a:solidFill>
                <a:latin typeface="Times New Roman" pitchFamily="18" charset="0"/>
                <a:cs typeface="Times New Roman" pitchFamily="18" charset="0"/>
              </a:rPr>
              <a:t>В </a:t>
            </a:r>
            <a:r>
              <a:rPr lang="ru-RU" altLang="ru-RU" sz="2300" b="1" dirty="0">
                <a:solidFill>
                  <a:schemeClr val="tx1"/>
                </a:solidFill>
                <a:latin typeface="Times New Roman" pitchFamily="18" charset="0"/>
                <a:cs typeface="Times New Roman" pitchFamily="18" charset="0"/>
              </a:rPr>
              <a:t>кислой среде увеличивается возможность замещения ионов кальция </a:t>
            </a:r>
            <a:r>
              <a:rPr lang="ru-RU" altLang="ru-RU" sz="2300" b="1" dirty="0" smtClean="0">
                <a:solidFill>
                  <a:schemeClr val="tx1"/>
                </a:solidFill>
                <a:latin typeface="Times New Roman" pitchFamily="18" charset="0"/>
                <a:cs typeface="Times New Roman" pitchFamily="18" charset="0"/>
              </a:rPr>
              <a:t>в </a:t>
            </a:r>
            <a:r>
              <a:rPr lang="ru-RU" altLang="ru-RU" sz="2300" b="1" dirty="0">
                <a:solidFill>
                  <a:schemeClr val="tx1"/>
                </a:solidFill>
                <a:latin typeface="Times New Roman" pitchFamily="18" charset="0"/>
                <a:cs typeface="Times New Roman" pitchFamily="18" charset="0"/>
              </a:rPr>
              <a:t>гидроксиапатитах эмали </a:t>
            </a:r>
            <a:endParaRPr lang="ru-RU" altLang="ru-RU" sz="2300" b="1" dirty="0" smtClean="0">
              <a:solidFill>
                <a:schemeClr val="tx1"/>
              </a:solidFill>
              <a:latin typeface="Times New Roman" pitchFamily="18" charset="0"/>
              <a:cs typeface="Times New Roman" pitchFamily="18" charset="0"/>
            </a:endParaRPr>
          </a:p>
          <a:p>
            <a:pPr marL="0" indent="0" fontAlgn="auto">
              <a:lnSpc>
                <a:spcPct val="80000"/>
              </a:lnSpc>
              <a:spcBef>
                <a:spcPts val="0"/>
              </a:spcBef>
              <a:spcAft>
                <a:spcPts val="0"/>
              </a:spcAft>
              <a:buFontTx/>
              <a:buNone/>
              <a:defRPr/>
            </a:pPr>
            <a:r>
              <a:rPr lang="ru-RU" altLang="ru-RU" sz="2300" b="1" dirty="0" smtClean="0">
                <a:solidFill>
                  <a:schemeClr val="tx1"/>
                </a:solidFill>
                <a:latin typeface="Times New Roman" pitchFamily="18" charset="0"/>
                <a:cs typeface="Times New Roman" pitchFamily="18" charset="0"/>
              </a:rPr>
              <a:t>на </a:t>
            </a:r>
            <a:r>
              <a:rPr lang="ru-RU" altLang="ru-RU" sz="2300" b="1" dirty="0">
                <a:solidFill>
                  <a:schemeClr val="tx1"/>
                </a:solidFill>
                <a:latin typeface="Times New Roman" pitchFamily="18" charset="0"/>
                <a:cs typeface="Times New Roman" pitchFamily="18" charset="0"/>
              </a:rPr>
              <a:t>ионы водорода, растет </a:t>
            </a:r>
            <a:endParaRPr lang="ru-RU" altLang="ru-RU" sz="2300" b="1" dirty="0" smtClean="0">
              <a:solidFill>
                <a:schemeClr val="tx1"/>
              </a:solidFill>
              <a:latin typeface="Times New Roman" pitchFamily="18" charset="0"/>
              <a:cs typeface="Times New Roman" pitchFamily="18" charset="0"/>
            </a:endParaRPr>
          </a:p>
          <a:p>
            <a:pPr marL="0" indent="0" fontAlgn="auto">
              <a:lnSpc>
                <a:spcPct val="80000"/>
              </a:lnSpc>
              <a:spcBef>
                <a:spcPts val="0"/>
              </a:spcBef>
              <a:spcAft>
                <a:spcPts val="0"/>
              </a:spcAft>
              <a:buFontTx/>
              <a:buNone/>
              <a:defRPr/>
            </a:pPr>
            <a:r>
              <a:rPr lang="ru-RU" altLang="ru-RU" sz="2300" b="1" dirty="0" smtClean="0">
                <a:solidFill>
                  <a:schemeClr val="tx1"/>
                </a:solidFill>
                <a:latin typeface="Times New Roman" pitchFamily="18" charset="0"/>
                <a:cs typeface="Times New Roman" pitchFamily="18" charset="0"/>
              </a:rPr>
              <a:t>растворимость </a:t>
            </a:r>
            <a:r>
              <a:rPr lang="ru-RU" altLang="ru-RU" sz="2300" b="1" dirty="0">
                <a:solidFill>
                  <a:schemeClr val="tx1"/>
                </a:solidFill>
                <a:latin typeface="Times New Roman" pitchFamily="18" charset="0"/>
                <a:cs typeface="Times New Roman" pitchFamily="18" charset="0"/>
              </a:rPr>
              <a:t>кристаллов </a:t>
            </a:r>
            <a:endParaRPr lang="ru-RU" altLang="ru-RU" sz="2300" b="1" dirty="0" smtClean="0">
              <a:solidFill>
                <a:schemeClr val="tx1"/>
              </a:solidFill>
              <a:latin typeface="Times New Roman" pitchFamily="18" charset="0"/>
              <a:cs typeface="Times New Roman" pitchFamily="18" charset="0"/>
            </a:endParaRPr>
          </a:p>
          <a:p>
            <a:pPr marL="0" indent="0" fontAlgn="auto">
              <a:lnSpc>
                <a:spcPct val="80000"/>
              </a:lnSpc>
              <a:spcBef>
                <a:spcPts val="0"/>
              </a:spcBef>
              <a:spcAft>
                <a:spcPts val="0"/>
              </a:spcAft>
              <a:buFontTx/>
              <a:buNone/>
              <a:defRPr/>
            </a:pPr>
            <a:r>
              <a:rPr lang="ru-RU" altLang="ru-RU" sz="2300" b="1" dirty="0" err="1" smtClean="0">
                <a:solidFill>
                  <a:schemeClr val="tx1"/>
                </a:solidFill>
                <a:latin typeface="Times New Roman" pitchFamily="18" charset="0"/>
                <a:cs typeface="Times New Roman" pitchFamily="18" charset="0"/>
              </a:rPr>
              <a:t>гидроксиапатитов</a:t>
            </a:r>
            <a:r>
              <a:rPr lang="ru-RU" altLang="ru-RU" sz="2300" b="1" dirty="0">
                <a:solidFill>
                  <a:schemeClr val="tx1"/>
                </a:solidFill>
                <a:latin typeface="Times New Roman" pitchFamily="18" charset="0"/>
                <a:cs typeface="Times New Roman" pitchFamily="18" charset="0"/>
              </a:rPr>
              <a:t>, а также </a:t>
            </a:r>
            <a:endParaRPr lang="ru-RU" altLang="ru-RU" sz="2300" b="1" dirty="0" smtClean="0">
              <a:solidFill>
                <a:schemeClr val="tx1"/>
              </a:solidFill>
              <a:latin typeface="Times New Roman" pitchFamily="18" charset="0"/>
              <a:cs typeface="Times New Roman" pitchFamily="18" charset="0"/>
            </a:endParaRPr>
          </a:p>
          <a:p>
            <a:pPr marL="0" indent="0" fontAlgn="auto">
              <a:lnSpc>
                <a:spcPct val="80000"/>
              </a:lnSpc>
              <a:spcBef>
                <a:spcPts val="0"/>
              </a:spcBef>
              <a:spcAft>
                <a:spcPts val="0"/>
              </a:spcAft>
              <a:buFontTx/>
              <a:buNone/>
              <a:defRPr/>
            </a:pPr>
            <a:r>
              <a:rPr lang="ru-RU" altLang="ru-RU" sz="2300" b="1" dirty="0" smtClean="0">
                <a:solidFill>
                  <a:schemeClr val="tx1"/>
                </a:solidFill>
                <a:latin typeface="Times New Roman" pitchFamily="18" charset="0"/>
                <a:cs typeface="Times New Roman" pitchFamily="18" charset="0"/>
              </a:rPr>
              <a:t>повышается </a:t>
            </a:r>
            <a:r>
              <a:rPr lang="ru-RU" altLang="ru-RU" sz="2300" b="1" dirty="0">
                <a:solidFill>
                  <a:schemeClr val="tx1"/>
                </a:solidFill>
                <a:latin typeface="Times New Roman" pitchFamily="18" charset="0"/>
                <a:cs typeface="Times New Roman" pitchFamily="18" charset="0"/>
              </a:rPr>
              <a:t>активность кислой </a:t>
            </a:r>
            <a:endParaRPr lang="ru-RU" altLang="ru-RU" sz="2300" b="1" dirty="0" smtClean="0">
              <a:solidFill>
                <a:schemeClr val="tx1"/>
              </a:solidFill>
              <a:latin typeface="Times New Roman" pitchFamily="18" charset="0"/>
              <a:cs typeface="Times New Roman" pitchFamily="18" charset="0"/>
            </a:endParaRPr>
          </a:p>
          <a:p>
            <a:pPr marL="0" indent="0" fontAlgn="auto">
              <a:lnSpc>
                <a:spcPct val="80000"/>
              </a:lnSpc>
              <a:spcBef>
                <a:spcPts val="0"/>
              </a:spcBef>
              <a:spcAft>
                <a:spcPts val="0"/>
              </a:spcAft>
              <a:buFontTx/>
              <a:buNone/>
              <a:defRPr/>
            </a:pPr>
            <a:r>
              <a:rPr lang="ru-RU" altLang="ru-RU" sz="2300" b="1" dirty="0" smtClean="0">
                <a:solidFill>
                  <a:schemeClr val="tx1"/>
                </a:solidFill>
                <a:latin typeface="Times New Roman" pitchFamily="18" charset="0"/>
                <a:cs typeface="Times New Roman" pitchFamily="18" charset="0"/>
              </a:rPr>
              <a:t>фосфатазы </a:t>
            </a:r>
            <a:r>
              <a:rPr lang="ru-RU" altLang="ru-RU" sz="2300" b="1" dirty="0">
                <a:solidFill>
                  <a:schemeClr val="tx1"/>
                </a:solidFill>
                <a:latin typeface="Times New Roman" pitchFamily="18" charset="0"/>
                <a:cs typeface="Times New Roman" pitchFamily="18" charset="0"/>
              </a:rPr>
              <a:t>– фермента, </a:t>
            </a:r>
            <a:endParaRPr lang="ru-RU" altLang="ru-RU" sz="2300" b="1" dirty="0" smtClean="0">
              <a:solidFill>
                <a:schemeClr val="tx1"/>
              </a:solidFill>
              <a:latin typeface="Times New Roman" pitchFamily="18" charset="0"/>
              <a:cs typeface="Times New Roman" pitchFamily="18" charset="0"/>
            </a:endParaRPr>
          </a:p>
          <a:p>
            <a:pPr marL="0" indent="0" fontAlgn="auto">
              <a:lnSpc>
                <a:spcPct val="80000"/>
              </a:lnSpc>
              <a:spcBef>
                <a:spcPts val="0"/>
              </a:spcBef>
              <a:spcAft>
                <a:spcPts val="0"/>
              </a:spcAft>
              <a:buFontTx/>
              <a:buNone/>
              <a:defRPr/>
            </a:pPr>
            <a:r>
              <a:rPr lang="ru-RU" altLang="ru-RU" sz="2300" b="1" dirty="0" smtClean="0">
                <a:solidFill>
                  <a:schemeClr val="tx1"/>
                </a:solidFill>
                <a:latin typeface="Times New Roman" pitchFamily="18" charset="0"/>
                <a:cs typeface="Times New Roman" pitchFamily="18" charset="0"/>
              </a:rPr>
              <a:t>способствующего деминерализации (усиливающая растворение </a:t>
            </a:r>
            <a:r>
              <a:rPr lang="ru-RU" altLang="ru-RU" sz="2300" b="1" dirty="0">
                <a:solidFill>
                  <a:schemeClr val="tx1"/>
                </a:solidFill>
                <a:latin typeface="Times New Roman" pitchFamily="18" charset="0"/>
                <a:cs typeface="Times New Roman" pitchFamily="18" charset="0"/>
              </a:rPr>
              <a:t>структур тканей зуба</a:t>
            </a:r>
            <a:r>
              <a:rPr lang="ru-RU" altLang="ru-RU" sz="2300" b="1" dirty="0" smtClean="0">
                <a:solidFill>
                  <a:schemeClr val="tx1"/>
                </a:solidFill>
                <a:latin typeface="Times New Roman" pitchFamily="18" charset="0"/>
                <a:cs typeface="Times New Roman" pitchFamily="18" charset="0"/>
              </a:rPr>
              <a:t>). </a:t>
            </a:r>
          </a:p>
          <a:p>
            <a:pPr marL="0" indent="0" fontAlgn="auto">
              <a:lnSpc>
                <a:spcPct val="80000"/>
              </a:lnSpc>
              <a:spcBef>
                <a:spcPts val="0"/>
              </a:spcBef>
              <a:spcAft>
                <a:spcPts val="0"/>
              </a:spcAft>
              <a:buFontTx/>
              <a:buNone/>
              <a:defRPr/>
            </a:pPr>
            <a:endParaRPr lang="ru-RU" sz="2300" b="1" dirty="0" smtClean="0">
              <a:solidFill>
                <a:schemeClr val="tx1"/>
              </a:solidFill>
              <a:latin typeface="Times New Roman" pitchFamily="18" charset="0"/>
              <a:cs typeface="Times New Roman" pitchFamily="18" charset="0"/>
            </a:endParaRPr>
          </a:p>
          <a:p>
            <a:pPr marL="0" indent="457200" fontAlgn="auto">
              <a:lnSpc>
                <a:spcPct val="80000"/>
              </a:lnSpc>
              <a:spcBef>
                <a:spcPts val="0"/>
              </a:spcBef>
              <a:spcAft>
                <a:spcPts val="0"/>
              </a:spcAft>
              <a:buFontTx/>
              <a:buNone/>
              <a:defRPr/>
            </a:pPr>
            <a:r>
              <a:rPr lang="ru-RU" sz="2300" b="1" i="1" dirty="0" smtClean="0">
                <a:solidFill>
                  <a:srgbClr val="990099"/>
                </a:solidFill>
                <a:latin typeface="Times New Roman" pitchFamily="18" charset="0"/>
                <a:cs typeface="Times New Roman" pitchFamily="18" charset="0"/>
              </a:rPr>
              <a:t>2. Формируется щелочная среда </a:t>
            </a:r>
            <a:r>
              <a:rPr lang="ru-RU" sz="2300" b="1" dirty="0" smtClean="0">
                <a:solidFill>
                  <a:schemeClr val="tx1"/>
                </a:solidFill>
                <a:latin typeface="Times New Roman" pitchFamily="18" charset="0"/>
                <a:cs typeface="Times New Roman" pitchFamily="18" charset="0"/>
              </a:rPr>
              <a:t>и аккумулируются высокие концентрации кальция и фосфатов, то есть создаются условия для выпадения в осадок солей кальция и образования зубного камня.</a:t>
            </a:r>
          </a:p>
        </p:txBody>
      </p:sp>
      <p:pic>
        <p:nvPicPr>
          <p:cNvPr id="32772" name="Picture 3"/>
          <p:cNvPicPr>
            <a:picLocks noChangeAspect="1" noChangeArrowheads="1"/>
          </p:cNvPicPr>
          <p:nvPr/>
        </p:nvPicPr>
        <p:blipFill>
          <a:blip r:embed="rId3"/>
          <a:srcRect/>
          <a:stretch>
            <a:fillRect/>
          </a:stretch>
        </p:blipFill>
        <p:spPr bwMode="auto">
          <a:xfrm>
            <a:off x="5072066" y="2786058"/>
            <a:ext cx="3168650" cy="158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4578"/>
                                        </p:tgtEl>
                                        <p:attrNameLst>
                                          <p:attrName>style.color</p:attrName>
                                        </p:attrNameLst>
                                      </p:cBhvr>
                                      <p:to>
                                        <p:clrVal>
                                          <a:srgbClr val="C00000"/>
                                        </p:clrVal>
                                      </p:to>
                                    </p:set>
                                    <p:set>
                                      <p:cBhvr>
                                        <p:cTn id="7" dur="500" fill="hold"/>
                                        <p:tgtEl>
                                          <p:spTgt spid="24578"/>
                                        </p:tgtEl>
                                        <p:attrNameLst>
                                          <p:attrName>fillcolor</p:attrName>
                                        </p:attrNameLst>
                                      </p:cBhvr>
                                      <p:to>
                                        <p:clrVal>
                                          <a:srgbClr val="C00000"/>
                                        </p:clrVal>
                                      </p:to>
                                    </p:set>
                                    <p:set>
                                      <p:cBhvr>
                                        <p:cTn id="8" dur="500" fill="hold"/>
                                        <p:tgtEl>
                                          <p:spTgt spid="24578"/>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4579">
                                            <p:txEl>
                                              <p:pRg st="0" end="0"/>
                                            </p:txEl>
                                          </p:spTgt>
                                        </p:tgtEl>
                                        <p:attrNameLst>
                                          <p:attrName>style.color</p:attrName>
                                        </p:attrNameLst>
                                      </p:cBhvr>
                                      <p:to>
                                        <p:clrVal>
                                          <a:srgbClr val="000099"/>
                                        </p:clrVal>
                                      </p:to>
                                    </p:set>
                                    <p:set>
                                      <p:cBhvr>
                                        <p:cTn id="13" dur="500" fill="hold"/>
                                        <p:tgtEl>
                                          <p:spTgt spid="24579">
                                            <p:txEl>
                                              <p:pRg st="0" end="0"/>
                                            </p:txEl>
                                          </p:spTgt>
                                        </p:tgtEl>
                                        <p:attrNameLst>
                                          <p:attrName>fillcolor</p:attrName>
                                        </p:attrNameLst>
                                      </p:cBhvr>
                                      <p:to>
                                        <p:clrVal>
                                          <a:srgbClr val="000099"/>
                                        </p:clrVal>
                                      </p:to>
                                    </p:set>
                                    <p:set>
                                      <p:cBhvr>
                                        <p:cTn id="14" dur="500" fill="hold"/>
                                        <p:tgtEl>
                                          <p:spTgt spid="24579">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24579">
                                            <p:txEl>
                                              <p:pRg st="1" end="1"/>
                                            </p:txEl>
                                          </p:spTgt>
                                        </p:tgtEl>
                                        <p:attrNameLst>
                                          <p:attrName>style.color</p:attrName>
                                        </p:attrNameLst>
                                      </p:cBhvr>
                                      <p:to>
                                        <p:clrVal>
                                          <a:srgbClr val="000099"/>
                                        </p:clrVal>
                                      </p:to>
                                    </p:set>
                                    <p:set>
                                      <p:cBhvr>
                                        <p:cTn id="17" dur="500" fill="hold"/>
                                        <p:tgtEl>
                                          <p:spTgt spid="24579">
                                            <p:txEl>
                                              <p:pRg st="1" end="1"/>
                                            </p:txEl>
                                          </p:spTgt>
                                        </p:tgtEl>
                                        <p:attrNameLst>
                                          <p:attrName>fillcolor</p:attrName>
                                        </p:attrNameLst>
                                      </p:cBhvr>
                                      <p:to>
                                        <p:clrVal>
                                          <a:srgbClr val="000099"/>
                                        </p:clrVal>
                                      </p:to>
                                    </p:set>
                                    <p:set>
                                      <p:cBhvr>
                                        <p:cTn id="18" dur="500" fill="hold"/>
                                        <p:tgtEl>
                                          <p:spTgt spid="24579">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24579">
                                            <p:txEl>
                                              <p:pRg st="2" end="2"/>
                                            </p:txEl>
                                          </p:spTgt>
                                        </p:tgtEl>
                                        <p:attrNameLst>
                                          <p:attrName>style.color</p:attrName>
                                        </p:attrNameLst>
                                      </p:cBhvr>
                                      <p:to>
                                        <p:clrVal>
                                          <a:srgbClr val="000099"/>
                                        </p:clrVal>
                                      </p:to>
                                    </p:set>
                                    <p:set>
                                      <p:cBhvr>
                                        <p:cTn id="21" dur="500" fill="hold"/>
                                        <p:tgtEl>
                                          <p:spTgt spid="24579">
                                            <p:txEl>
                                              <p:pRg st="2" end="2"/>
                                            </p:txEl>
                                          </p:spTgt>
                                        </p:tgtEl>
                                        <p:attrNameLst>
                                          <p:attrName>fillcolor</p:attrName>
                                        </p:attrNameLst>
                                      </p:cBhvr>
                                      <p:to>
                                        <p:clrVal>
                                          <a:srgbClr val="000099"/>
                                        </p:clrVal>
                                      </p:to>
                                    </p:set>
                                    <p:set>
                                      <p:cBhvr>
                                        <p:cTn id="22" dur="500" fill="hold"/>
                                        <p:tgtEl>
                                          <p:spTgt spid="24579">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24579">
                                            <p:txEl>
                                              <p:pRg st="3" end="3"/>
                                            </p:txEl>
                                          </p:spTgt>
                                        </p:tgtEl>
                                        <p:attrNameLst>
                                          <p:attrName>style.color</p:attrName>
                                        </p:attrNameLst>
                                      </p:cBhvr>
                                      <p:to>
                                        <p:clrVal>
                                          <a:srgbClr val="000099"/>
                                        </p:clrVal>
                                      </p:to>
                                    </p:set>
                                    <p:set>
                                      <p:cBhvr>
                                        <p:cTn id="25" dur="500" fill="hold"/>
                                        <p:tgtEl>
                                          <p:spTgt spid="24579">
                                            <p:txEl>
                                              <p:pRg st="3" end="3"/>
                                            </p:txEl>
                                          </p:spTgt>
                                        </p:tgtEl>
                                        <p:attrNameLst>
                                          <p:attrName>fillcolor</p:attrName>
                                        </p:attrNameLst>
                                      </p:cBhvr>
                                      <p:to>
                                        <p:clrVal>
                                          <a:srgbClr val="000099"/>
                                        </p:clrVal>
                                      </p:to>
                                    </p:set>
                                    <p:set>
                                      <p:cBhvr>
                                        <p:cTn id="26" dur="500" fill="hold"/>
                                        <p:tgtEl>
                                          <p:spTgt spid="24579">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24579">
                                            <p:txEl>
                                              <p:pRg st="4" end="4"/>
                                            </p:txEl>
                                          </p:spTgt>
                                        </p:tgtEl>
                                        <p:attrNameLst>
                                          <p:attrName>style.color</p:attrName>
                                        </p:attrNameLst>
                                      </p:cBhvr>
                                      <p:to>
                                        <p:clrVal>
                                          <a:srgbClr val="000099"/>
                                        </p:clrVal>
                                      </p:to>
                                    </p:set>
                                    <p:set>
                                      <p:cBhvr>
                                        <p:cTn id="29" dur="500" fill="hold"/>
                                        <p:tgtEl>
                                          <p:spTgt spid="24579">
                                            <p:txEl>
                                              <p:pRg st="4" end="4"/>
                                            </p:txEl>
                                          </p:spTgt>
                                        </p:tgtEl>
                                        <p:attrNameLst>
                                          <p:attrName>fillcolor</p:attrName>
                                        </p:attrNameLst>
                                      </p:cBhvr>
                                      <p:to>
                                        <p:clrVal>
                                          <a:srgbClr val="000099"/>
                                        </p:clrVal>
                                      </p:to>
                                    </p:set>
                                    <p:set>
                                      <p:cBhvr>
                                        <p:cTn id="30" dur="500" fill="hold"/>
                                        <p:tgtEl>
                                          <p:spTgt spid="24579">
                                            <p:txEl>
                                              <p:pRg st="4" end="4"/>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24579">
                                            <p:txEl>
                                              <p:pRg st="5" end="5"/>
                                            </p:txEl>
                                          </p:spTgt>
                                        </p:tgtEl>
                                        <p:attrNameLst>
                                          <p:attrName>style.color</p:attrName>
                                        </p:attrNameLst>
                                      </p:cBhvr>
                                      <p:to>
                                        <p:clrVal>
                                          <a:srgbClr val="000099"/>
                                        </p:clrVal>
                                      </p:to>
                                    </p:set>
                                    <p:set>
                                      <p:cBhvr>
                                        <p:cTn id="33" dur="500" fill="hold"/>
                                        <p:tgtEl>
                                          <p:spTgt spid="24579">
                                            <p:txEl>
                                              <p:pRg st="5" end="5"/>
                                            </p:txEl>
                                          </p:spTgt>
                                        </p:tgtEl>
                                        <p:attrNameLst>
                                          <p:attrName>fillcolor</p:attrName>
                                        </p:attrNameLst>
                                      </p:cBhvr>
                                      <p:to>
                                        <p:clrVal>
                                          <a:srgbClr val="000099"/>
                                        </p:clrVal>
                                      </p:to>
                                    </p:set>
                                    <p:set>
                                      <p:cBhvr>
                                        <p:cTn id="34" dur="500" fill="hold"/>
                                        <p:tgtEl>
                                          <p:spTgt spid="24579">
                                            <p:txEl>
                                              <p:pRg st="5" end="5"/>
                                            </p:txEl>
                                          </p:spTgt>
                                        </p:tgtEl>
                                        <p:attrNameLst>
                                          <p:attrName>fill.type</p:attrName>
                                        </p:attrNameLst>
                                      </p:cBhvr>
                                      <p:to>
                                        <p:strVal val="solid"/>
                                      </p:to>
                                    </p:set>
                                  </p:childTnLst>
                                </p:cTn>
                              </p:par>
                              <p:par>
                                <p:cTn id="35" presetID="16" presetClass="emph" presetSubtype="0" fill="hold" nodeType="withEffect">
                                  <p:stCondLst>
                                    <p:cond delay="0"/>
                                  </p:stCondLst>
                                  <p:iterate type="lt">
                                    <p:tmPct val="4000"/>
                                  </p:iterate>
                                  <p:childTnLst>
                                    <p:set>
                                      <p:cBhvr override="childStyle">
                                        <p:cTn id="36" dur="500" fill="hold"/>
                                        <p:tgtEl>
                                          <p:spTgt spid="24579">
                                            <p:txEl>
                                              <p:pRg st="6" end="6"/>
                                            </p:txEl>
                                          </p:spTgt>
                                        </p:tgtEl>
                                        <p:attrNameLst>
                                          <p:attrName>style.color</p:attrName>
                                        </p:attrNameLst>
                                      </p:cBhvr>
                                      <p:to>
                                        <p:clrVal>
                                          <a:srgbClr val="000099"/>
                                        </p:clrVal>
                                      </p:to>
                                    </p:set>
                                    <p:set>
                                      <p:cBhvr>
                                        <p:cTn id="37" dur="500" fill="hold"/>
                                        <p:tgtEl>
                                          <p:spTgt spid="24579">
                                            <p:txEl>
                                              <p:pRg st="6" end="6"/>
                                            </p:txEl>
                                          </p:spTgt>
                                        </p:tgtEl>
                                        <p:attrNameLst>
                                          <p:attrName>fillcolor</p:attrName>
                                        </p:attrNameLst>
                                      </p:cBhvr>
                                      <p:to>
                                        <p:clrVal>
                                          <a:srgbClr val="000099"/>
                                        </p:clrVal>
                                      </p:to>
                                    </p:set>
                                    <p:set>
                                      <p:cBhvr>
                                        <p:cTn id="38" dur="500" fill="hold"/>
                                        <p:tgtEl>
                                          <p:spTgt spid="24579">
                                            <p:txEl>
                                              <p:pRg st="6" end="6"/>
                                            </p:txEl>
                                          </p:spTgt>
                                        </p:tgtEl>
                                        <p:attrNameLst>
                                          <p:attrName>fill.type</p:attrName>
                                        </p:attrNameLst>
                                      </p:cBhvr>
                                      <p:to>
                                        <p:strVal val="solid"/>
                                      </p:to>
                                    </p:set>
                                  </p:childTnLst>
                                </p:cTn>
                              </p:par>
                              <p:par>
                                <p:cTn id="39" presetID="16" presetClass="emph" presetSubtype="0" fill="hold" nodeType="withEffect">
                                  <p:stCondLst>
                                    <p:cond delay="0"/>
                                  </p:stCondLst>
                                  <p:iterate type="lt">
                                    <p:tmPct val="4000"/>
                                  </p:iterate>
                                  <p:childTnLst>
                                    <p:set>
                                      <p:cBhvr override="childStyle">
                                        <p:cTn id="40" dur="500" fill="hold"/>
                                        <p:tgtEl>
                                          <p:spTgt spid="24579">
                                            <p:txEl>
                                              <p:pRg st="8" end="8"/>
                                            </p:txEl>
                                          </p:spTgt>
                                        </p:tgtEl>
                                        <p:attrNameLst>
                                          <p:attrName>style.color</p:attrName>
                                        </p:attrNameLst>
                                      </p:cBhvr>
                                      <p:to>
                                        <p:clrVal>
                                          <a:srgbClr val="000099"/>
                                        </p:clrVal>
                                      </p:to>
                                    </p:set>
                                    <p:set>
                                      <p:cBhvr>
                                        <p:cTn id="41" dur="500" fill="hold"/>
                                        <p:tgtEl>
                                          <p:spTgt spid="24579">
                                            <p:txEl>
                                              <p:pRg st="8" end="8"/>
                                            </p:txEl>
                                          </p:spTgt>
                                        </p:tgtEl>
                                        <p:attrNameLst>
                                          <p:attrName>fillcolor</p:attrName>
                                        </p:attrNameLst>
                                      </p:cBhvr>
                                      <p:to>
                                        <p:clrVal>
                                          <a:srgbClr val="000099"/>
                                        </p:clrVal>
                                      </p:to>
                                    </p:set>
                                    <p:set>
                                      <p:cBhvr>
                                        <p:cTn id="42" dur="500" fill="hold"/>
                                        <p:tgtEl>
                                          <p:spTgt spid="2457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88913"/>
            <a:ext cx="9144000" cy="1597013"/>
          </a:xfrm>
        </p:spPr>
        <p:txBody>
          <a:bodyPr>
            <a:normAutofit fontScale="90000"/>
          </a:bodyPr>
          <a:lstStyle/>
          <a:p>
            <a:pPr fontAlgn="auto">
              <a:spcAft>
                <a:spcPts val="0"/>
              </a:spcAft>
              <a:defRPr/>
            </a:pPr>
            <a:r>
              <a:rPr lang="ru-RU" alt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Зубной камень –</a:t>
            </a:r>
            <a:br>
              <a:rPr lang="ru-RU" alt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патологическое  нерастворимое образование на поверхности зуба</a:t>
            </a:r>
          </a:p>
        </p:txBody>
      </p:sp>
      <p:sp>
        <p:nvSpPr>
          <p:cNvPr id="26627" name="Rectangle 3"/>
          <p:cNvSpPr>
            <a:spLocks noGrp="1" noChangeArrowheads="1"/>
          </p:cNvSpPr>
          <p:nvPr>
            <p:ph idx="1"/>
          </p:nvPr>
        </p:nvSpPr>
        <p:spPr>
          <a:xfrm>
            <a:off x="250825" y="1916113"/>
            <a:ext cx="8642350" cy="4941887"/>
          </a:xfrm>
        </p:spPr>
        <p:txBody>
          <a:bodyPr rtlCol="0">
            <a:normAutofit/>
          </a:bodyPr>
          <a:lstStyle/>
          <a:p>
            <a:pPr fontAlgn="auto">
              <a:spcAft>
                <a:spcPts val="0"/>
              </a:spcAft>
              <a:buFont typeface="Arial" pitchFamily="34" charset="0"/>
              <a:buChar char="•"/>
              <a:defRPr/>
            </a:pPr>
            <a:r>
              <a:rPr lang="ru-RU" sz="2800" b="1" dirty="0" smtClean="0">
                <a:solidFill>
                  <a:schemeClr val="tx1"/>
                </a:solidFill>
                <a:latin typeface="Times New Roman" pitchFamily="18" charset="0"/>
                <a:cs typeface="Times New Roman" pitchFamily="18" charset="0"/>
              </a:rPr>
              <a:t>Отложение в зубном налете неорганических веществ, т.е. его минерализация, приводит к образованию зубного камня. </a:t>
            </a:r>
          </a:p>
          <a:p>
            <a:pPr fontAlgn="auto">
              <a:spcAft>
                <a:spcPts val="0"/>
              </a:spcAft>
              <a:buFont typeface="Arial" pitchFamily="34" charset="0"/>
              <a:buChar char="•"/>
              <a:defRPr/>
            </a:pPr>
            <a:r>
              <a:rPr lang="ru-RU" sz="2800" b="1" dirty="0" smtClean="0">
                <a:solidFill>
                  <a:schemeClr val="tx1"/>
                </a:solidFill>
                <a:latin typeface="Times New Roman" pitchFamily="18" charset="0"/>
                <a:cs typeface="Times New Roman" pitchFamily="18" charset="0"/>
              </a:rPr>
              <a:t>В зависимости от расположения на поверхности зуба различают над- и </a:t>
            </a:r>
            <a:r>
              <a:rPr lang="ru-RU" sz="2800" b="1" dirty="0" err="1" smtClean="0">
                <a:solidFill>
                  <a:schemeClr val="tx1"/>
                </a:solidFill>
                <a:latin typeface="Times New Roman" pitchFamily="18" charset="0"/>
                <a:cs typeface="Times New Roman" pitchFamily="18" charset="0"/>
              </a:rPr>
              <a:t>поддесневой</a:t>
            </a:r>
            <a:r>
              <a:rPr lang="ru-RU" sz="2800" b="1" dirty="0" smtClean="0">
                <a:solidFill>
                  <a:schemeClr val="tx1"/>
                </a:solidFill>
                <a:latin typeface="Times New Roman" pitchFamily="18" charset="0"/>
                <a:cs typeface="Times New Roman" pitchFamily="18" charset="0"/>
              </a:rPr>
              <a:t> зубной </a:t>
            </a:r>
          </a:p>
          <a:p>
            <a:pPr marL="114300" indent="0" fontAlgn="auto">
              <a:spcAft>
                <a:spcPts val="0"/>
              </a:spcAft>
              <a:buFont typeface="Arial" pitchFamily="34" charset="0"/>
              <a:buNone/>
              <a:defRPr/>
            </a:pPr>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камень. </a:t>
            </a:r>
          </a:p>
          <a:p>
            <a:pPr marL="0" indent="0" fontAlgn="auto">
              <a:spcAft>
                <a:spcPts val="0"/>
              </a:spcAft>
              <a:buFontTx/>
              <a:buNone/>
              <a:defRPr/>
            </a:pPr>
            <a:r>
              <a:rPr lang="ru-RU" sz="2800" b="1" dirty="0" smtClean="0">
                <a:solidFill>
                  <a:schemeClr val="tx1"/>
                </a:solidFill>
                <a:latin typeface="Times New Roman" pitchFamily="18" charset="0"/>
                <a:cs typeface="Times New Roman" pitchFamily="18" charset="0"/>
              </a:rPr>
              <a:t>   По своему составу они </a:t>
            </a:r>
          </a:p>
          <a:p>
            <a:pPr marL="0" indent="0" fontAlgn="auto">
              <a:spcAft>
                <a:spcPts val="0"/>
              </a:spcAft>
              <a:buFontTx/>
              <a:buNone/>
              <a:defRPr/>
            </a:pPr>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сходны.</a:t>
            </a:r>
          </a:p>
        </p:txBody>
      </p:sp>
      <p:pic>
        <p:nvPicPr>
          <p:cNvPr id="33796" name="Picture 5" descr="125px-ZMO0392-001"/>
          <p:cNvPicPr>
            <a:picLocks noChangeAspect="1" noChangeArrowheads="1"/>
          </p:cNvPicPr>
          <p:nvPr/>
        </p:nvPicPr>
        <p:blipFill>
          <a:blip r:embed="rId3"/>
          <a:srcRect/>
          <a:stretch>
            <a:fillRect/>
          </a:stretch>
        </p:blipFill>
        <p:spPr bwMode="auto">
          <a:xfrm>
            <a:off x="4857752" y="4286256"/>
            <a:ext cx="3649663" cy="2376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6626"/>
                                        </p:tgtEl>
                                        <p:attrNameLst>
                                          <p:attrName>style.color</p:attrName>
                                        </p:attrNameLst>
                                      </p:cBhvr>
                                      <p:to>
                                        <p:clrVal>
                                          <a:srgbClr val="C00000"/>
                                        </p:clrVal>
                                      </p:to>
                                    </p:set>
                                    <p:set>
                                      <p:cBhvr>
                                        <p:cTn id="7" dur="500" fill="hold"/>
                                        <p:tgtEl>
                                          <p:spTgt spid="26626"/>
                                        </p:tgtEl>
                                        <p:attrNameLst>
                                          <p:attrName>fillcolor</p:attrName>
                                        </p:attrNameLst>
                                      </p:cBhvr>
                                      <p:to>
                                        <p:clrVal>
                                          <a:srgbClr val="C00000"/>
                                        </p:clrVal>
                                      </p:to>
                                    </p:set>
                                    <p:set>
                                      <p:cBhvr>
                                        <p:cTn id="8" dur="500" fill="hold"/>
                                        <p:tgtEl>
                                          <p:spTgt spid="2662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6627">
                                            <p:txEl>
                                              <p:pRg st="0" end="0"/>
                                            </p:txEl>
                                          </p:spTgt>
                                        </p:tgtEl>
                                        <p:attrNameLst>
                                          <p:attrName>style.color</p:attrName>
                                        </p:attrNameLst>
                                      </p:cBhvr>
                                      <p:to>
                                        <p:clrVal>
                                          <a:srgbClr val="C00000"/>
                                        </p:clrVal>
                                      </p:to>
                                    </p:set>
                                    <p:set>
                                      <p:cBhvr>
                                        <p:cTn id="13" dur="500" fill="hold"/>
                                        <p:tgtEl>
                                          <p:spTgt spid="26627">
                                            <p:txEl>
                                              <p:pRg st="0" end="0"/>
                                            </p:txEl>
                                          </p:spTgt>
                                        </p:tgtEl>
                                        <p:attrNameLst>
                                          <p:attrName>fillcolor</p:attrName>
                                        </p:attrNameLst>
                                      </p:cBhvr>
                                      <p:to>
                                        <p:clrVal>
                                          <a:srgbClr val="C00000"/>
                                        </p:clrVal>
                                      </p:to>
                                    </p:set>
                                    <p:set>
                                      <p:cBhvr>
                                        <p:cTn id="14" dur="500" fill="hold"/>
                                        <p:tgtEl>
                                          <p:spTgt spid="266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404813"/>
            <a:ext cx="6767513" cy="1295400"/>
          </a:xfrm>
        </p:spPr>
        <p:txBody>
          <a:bodyPr>
            <a:normAutofit fontScale="90000"/>
          </a:bodyPr>
          <a:lstStyle/>
          <a:p>
            <a:pPr fontAlgn="auto">
              <a:spcAft>
                <a:spcPts val="0"/>
              </a:spcAft>
              <a:defRPr/>
            </a:pPr>
            <a:r>
              <a:rPr lang="ru-RU" altLang="ru-RU" sz="40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Химический состав зубного камня</a:t>
            </a:r>
          </a:p>
        </p:txBody>
      </p:sp>
      <p:sp>
        <p:nvSpPr>
          <p:cNvPr id="27651" name="Rectangle 3"/>
          <p:cNvSpPr>
            <a:spLocks noGrp="1" noChangeArrowheads="1"/>
          </p:cNvSpPr>
          <p:nvPr>
            <p:ph idx="1"/>
          </p:nvPr>
        </p:nvSpPr>
        <p:spPr>
          <a:xfrm>
            <a:off x="250825" y="1773238"/>
            <a:ext cx="8631238" cy="4911725"/>
          </a:xfrm>
        </p:spPr>
        <p:txBody>
          <a:bodyPr rtlCol="0">
            <a:normAutofit lnSpcReduction="10000"/>
          </a:bodyPr>
          <a:lstStyle/>
          <a:p>
            <a:pPr fontAlgn="auto">
              <a:spcAft>
                <a:spcPts val="0"/>
              </a:spcAft>
              <a:buFont typeface="Arial" pitchFamily="34" charset="0"/>
              <a:buChar char="•"/>
              <a:defRPr/>
            </a:pPr>
            <a:r>
              <a:rPr lang="ru-RU" altLang="ru-RU" b="1" dirty="0" smtClean="0">
                <a:solidFill>
                  <a:schemeClr val="tx1"/>
                </a:solidFill>
                <a:latin typeface="Times New Roman" pitchFamily="18" charset="0"/>
                <a:cs typeface="Times New Roman" pitchFamily="18" charset="0"/>
              </a:rPr>
              <a:t>Большая часть зубного камня </a:t>
            </a:r>
          </a:p>
          <a:p>
            <a:pPr marL="114300" indent="0" fontAlgn="auto">
              <a:spcAft>
                <a:spcPts val="0"/>
              </a:spcAft>
              <a:buFont typeface="Arial" pitchFamily="34" charset="0"/>
              <a:buNone/>
              <a:defRPr/>
            </a:pPr>
            <a:r>
              <a:rPr lang="ru-RU" altLang="ru-RU" b="1" dirty="0" smtClean="0">
                <a:solidFill>
                  <a:schemeClr val="tx1"/>
                </a:solidFill>
                <a:latin typeface="Times New Roman" pitchFamily="18" charset="0"/>
                <a:cs typeface="Times New Roman" pitchFamily="18" charset="0"/>
              </a:rPr>
              <a:t>представлена – кальцием (29-57%), </a:t>
            </a:r>
          </a:p>
          <a:p>
            <a:pPr marL="114300" indent="0" fontAlgn="auto">
              <a:spcAft>
                <a:spcPts val="0"/>
              </a:spcAft>
              <a:buFont typeface="Arial" pitchFamily="34" charset="0"/>
              <a:buNone/>
              <a:defRPr/>
            </a:pPr>
            <a:r>
              <a:rPr lang="ru-RU" altLang="ru-RU" b="1" dirty="0" smtClean="0">
                <a:solidFill>
                  <a:schemeClr val="tx1"/>
                </a:solidFill>
                <a:latin typeface="Times New Roman" pitchFamily="18" charset="0"/>
                <a:cs typeface="Times New Roman" pitchFamily="18" charset="0"/>
              </a:rPr>
              <a:t>неорганическим фосфатом (16-29%), и магнием (0,5%). Источником кальция, фосфатов и других ионов является слюна. </a:t>
            </a:r>
          </a:p>
          <a:p>
            <a:pPr fontAlgn="auto">
              <a:spcAft>
                <a:spcPts val="0"/>
              </a:spcAft>
              <a:buFont typeface="Arial" pitchFamily="34" charset="0"/>
              <a:buChar char="•"/>
              <a:defRPr/>
            </a:pPr>
            <a:r>
              <a:rPr lang="ru-RU" altLang="ru-RU" b="1" dirty="0">
                <a:solidFill>
                  <a:schemeClr val="tx1"/>
                </a:solidFill>
                <a:latin typeface="Times New Roman" pitchFamily="18" charset="0"/>
                <a:cs typeface="Times New Roman" pitchFamily="18" charset="0"/>
              </a:rPr>
              <a:t>белки и  аминокислоты (</a:t>
            </a:r>
            <a:r>
              <a:rPr lang="ru-RU" altLang="ru-RU" b="1" dirty="0" err="1">
                <a:solidFill>
                  <a:schemeClr val="tx1"/>
                </a:solidFill>
                <a:latin typeface="Times New Roman" pitchFamily="18" charset="0"/>
                <a:cs typeface="Times New Roman" pitchFamily="18" charset="0"/>
              </a:rPr>
              <a:t>глутамат</a:t>
            </a:r>
            <a:r>
              <a:rPr lang="ru-RU" altLang="ru-RU" b="1" dirty="0">
                <a:solidFill>
                  <a:schemeClr val="tx1"/>
                </a:solidFill>
                <a:latin typeface="Times New Roman" pitchFamily="18" charset="0"/>
                <a:cs typeface="Times New Roman" pitchFamily="18" charset="0"/>
              </a:rPr>
              <a:t>, </a:t>
            </a:r>
            <a:r>
              <a:rPr lang="ru-RU" altLang="ru-RU" b="1" dirty="0" err="1">
                <a:solidFill>
                  <a:schemeClr val="tx1"/>
                </a:solidFill>
                <a:latin typeface="Times New Roman" pitchFamily="18" charset="0"/>
                <a:cs typeface="Times New Roman" pitchFamily="18" charset="0"/>
              </a:rPr>
              <a:t>аспартат</a:t>
            </a:r>
            <a:r>
              <a:rPr lang="ru-RU" altLang="ru-RU" b="1" dirty="0">
                <a:solidFill>
                  <a:schemeClr val="tx1"/>
                </a:solidFill>
                <a:latin typeface="Times New Roman" pitchFamily="18" charset="0"/>
                <a:cs typeface="Times New Roman" pitchFamily="18" charset="0"/>
              </a:rPr>
              <a:t> и др.);</a:t>
            </a:r>
          </a:p>
          <a:p>
            <a:pPr fontAlgn="auto">
              <a:spcAft>
                <a:spcPts val="0"/>
              </a:spcAft>
              <a:buFont typeface="Arial" pitchFamily="34" charset="0"/>
              <a:buChar char="•"/>
              <a:defRPr/>
            </a:pPr>
            <a:r>
              <a:rPr lang="ru-RU" altLang="ru-RU" b="1" dirty="0">
                <a:solidFill>
                  <a:schemeClr val="tx1"/>
                </a:solidFill>
                <a:latin typeface="Times New Roman" pitchFamily="18" charset="0"/>
                <a:cs typeface="Times New Roman" pitchFamily="18" charset="0"/>
              </a:rPr>
              <a:t>углеводы (фруктоза, галактоза, </a:t>
            </a:r>
            <a:r>
              <a:rPr lang="ru-RU" altLang="ru-RU" b="1" dirty="0" err="1">
                <a:solidFill>
                  <a:schemeClr val="tx1"/>
                </a:solidFill>
                <a:latin typeface="Times New Roman" pitchFamily="18" charset="0"/>
                <a:cs typeface="Times New Roman" pitchFamily="18" charset="0"/>
              </a:rPr>
              <a:t>гликозамингликаны</a:t>
            </a:r>
            <a:r>
              <a:rPr lang="ru-RU" altLang="ru-RU" b="1" dirty="0">
                <a:solidFill>
                  <a:schemeClr val="tx1"/>
                </a:solidFill>
                <a:latin typeface="Times New Roman" pitchFamily="18" charset="0"/>
                <a:cs typeface="Times New Roman" pitchFamily="18" charset="0"/>
              </a:rPr>
              <a:t>);</a:t>
            </a:r>
          </a:p>
          <a:p>
            <a:pPr fontAlgn="auto">
              <a:spcAft>
                <a:spcPts val="0"/>
              </a:spcAft>
              <a:buFont typeface="Arial" pitchFamily="34" charset="0"/>
              <a:buChar char="•"/>
              <a:defRPr/>
            </a:pPr>
            <a:r>
              <a:rPr lang="ru-RU" altLang="ru-RU" b="1" dirty="0">
                <a:solidFill>
                  <a:schemeClr val="tx1"/>
                </a:solidFill>
                <a:latin typeface="Times New Roman" pitchFamily="18" charset="0"/>
                <a:cs typeface="Times New Roman" pitchFamily="18" charset="0"/>
              </a:rPr>
              <a:t>липиды (в основном </a:t>
            </a:r>
            <a:endParaRPr lang="ru-RU" altLang="ru-RU" b="1" dirty="0" smtClean="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ru-RU" altLang="ru-RU" b="1" dirty="0" err="1" smtClean="0">
                <a:solidFill>
                  <a:schemeClr val="tx1"/>
                </a:solidFill>
                <a:latin typeface="Times New Roman" pitchFamily="18" charset="0"/>
                <a:cs typeface="Times New Roman" pitchFamily="18" charset="0"/>
              </a:rPr>
              <a:t>глицерофосфолипиды</a:t>
            </a:r>
            <a:r>
              <a:rPr lang="ru-RU" altLang="ru-RU" b="1" dirty="0">
                <a:solidFill>
                  <a:schemeClr val="tx1"/>
                </a:solidFill>
                <a:latin typeface="Times New Roman" pitchFamily="18" charset="0"/>
                <a:cs typeface="Times New Roman" pitchFamily="18" charset="0"/>
              </a:rPr>
              <a:t>,  </a:t>
            </a:r>
            <a:endParaRPr lang="ru-RU" altLang="ru-RU" b="1" dirty="0" smtClean="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ru-RU" altLang="ru-RU" b="1" dirty="0" smtClean="0">
                <a:solidFill>
                  <a:schemeClr val="tx1"/>
                </a:solidFill>
                <a:latin typeface="Times New Roman" pitchFamily="18" charset="0"/>
                <a:cs typeface="Times New Roman" pitchFamily="18" charset="0"/>
              </a:rPr>
              <a:t>образуются </a:t>
            </a:r>
            <a:r>
              <a:rPr lang="ru-RU" altLang="ru-RU" b="1" dirty="0">
                <a:solidFill>
                  <a:schemeClr val="tx1"/>
                </a:solidFill>
                <a:latin typeface="Times New Roman" pitchFamily="18" charset="0"/>
                <a:cs typeface="Times New Roman" pitchFamily="18" charset="0"/>
              </a:rPr>
              <a:t>при распаде </a:t>
            </a:r>
            <a:endParaRPr lang="ru-RU" altLang="ru-RU" b="1" dirty="0" smtClean="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ru-RU" altLang="ru-RU" b="1" dirty="0" smtClean="0">
                <a:solidFill>
                  <a:schemeClr val="tx1"/>
                </a:solidFill>
                <a:latin typeface="Times New Roman" pitchFamily="18" charset="0"/>
                <a:cs typeface="Times New Roman" pitchFamily="18" charset="0"/>
              </a:rPr>
              <a:t>клеточных </a:t>
            </a:r>
            <a:r>
              <a:rPr lang="ru-RU" altLang="ru-RU" b="1" dirty="0">
                <a:solidFill>
                  <a:schemeClr val="tx1"/>
                </a:solidFill>
                <a:latin typeface="Times New Roman" pitchFamily="18" charset="0"/>
                <a:cs typeface="Times New Roman" pitchFamily="18" charset="0"/>
              </a:rPr>
              <a:t>мембран </a:t>
            </a:r>
            <a:endParaRPr lang="ru-RU" altLang="ru-RU" b="1" dirty="0" smtClean="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ru-RU" altLang="ru-RU" b="1" dirty="0" smtClean="0">
                <a:solidFill>
                  <a:schemeClr val="tx1"/>
                </a:solidFill>
                <a:latin typeface="Times New Roman" pitchFamily="18" charset="0"/>
                <a:cs typeface="Times New Roman" pitchFamily="18" charset="0"/>
              </a:rPr>
              <a:t>микроорганизмов</a:t>
            </a:r>
            <a:r>
              <a:rPr lang="ru-RU" altLang="ru-RU" b="1" dirty="0">
                <a:solidFill>
                  <a:schemeClr val="tx1"/>
                </a:solidFill>
                <a:latin typeface="Times New Roman" pitchFamily="18" charset="0"/>
                <a:cs typeface="Times New Roman" pitchFamily="18" charset="0"/>
              </a:rPr>
              <a:t>).</a:t>
            </a:r>
          </a:p>
          <a:p>
            <a:pPr fontAlgn="auto">
              <a:spcAft>
                <a:spcPts val="0"/>
              </a:spcAft>
              <a:buFont typeface="Arial" pitchFamily="34" charset="0"/>
              <a:buChar char="•"/>
              <a:defRPr/>
            </a:pPr>
            <a:endParaRPr lang="ru-RU" altLang="ru-RU" dirty="0" smtClean="0">
              <a:solidFill>
                <a:srgbClr val="333333"/>
              </a:solidFill>
            </a:endParaRPr>
          </a:p>
          <a:p>
            <a:pPr fontAlgn="auto">
              <a:spcAft>
                <a:spcPts val="0"/>
              </a:spcAft>
              <a:buFont typeface="Arial" pitchFamily="34" charset="0"/>
              <a:buChar char="•"/>
              <a:defRPr/>
            </a:pPr>
            <a:endParaRPr lang="ru-RU" altLang="ru-RU" b="1" dirty="0" smtClean="0">
              <a:solidFill>
                <a:srgbClr val="333333"/>
              </a:solidFill>
            </a:endParaRPr>
          </a:p>
          <a:p>
            <a:pPr fontAlgn="auto">
              <a:spcAft>
                <a:spcPts val="0"/>
              </a:spcAft>
              <a:buFont typeface="Arial" pitchFamily="34" charset="0"/>
              <a:buChar char="•"/>
              <a:defRPr/>
            </a:pPr>
            <a:endParaRPr lang="ru-RU" altLang="ru-RU" sz="5400" b="1" dirty="0" smtClean="0">
              <a:solidFill>
                <a:srgbClr val="333333"/>
              </a:solidFill>
            </a:endParaRPr>
          </a:p>
          <a:p>
            <a:pPr fontAlgn="auto">
              <a:spcAft>
                <a:spcPts val="0"/>
              </a:spcAft>
              <a:buFont typeface="Arial" pitchFamily="34" charset="0"/>
              <a:buChar char="•"/>
              <a:defRPr/>
            </a:pPr>
            <a:endParaRPr lang="ru-RU" altLang="ru-RU" sz="5400"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a:p>
            <a:pPr fontAlgn="auto">
              <a:spcAft>
                <a:spcPts val="0"/>
              </a:spcAft>
              <a:buFont typeface="Arial" pitchFamily="34" charset="0"/>
              <a:buChar char="•"/>
              <a:defRPr/>
            </a:pPr>
            <a:endParaRPr lang="ru-RU" altLang="ru-RU" dirty="0" smtClean="0">
              <a:solidFill>
                <a:srgbClr val="4D4D4D"/>
              </a:solidFill>
            </a:endParaRPr>
          </a:p>
        </p:txBody>
      </p:sp>
      <p:pic>
        <p:nvPicPr>
          <p:cNvPr id="34820" name="Picture 7" descr="ANd9GcQ9-l5iWR2D2bxjo-y7Gcyn-tl2WCcFDpfFqjl8v9M4tj56pYHBBQ"/>
          <p:cNvPicPr>
            <a:picLocks noChangeAspect="1" noChangeArrowheads="1"/>
          </p:cNvPicPr>
          <p:nvPr/>
        </p:nvPicPr>
        <p:blipFill>
          <a:blip r:embed="rId3"/>
          <a:srcRect/>
          <a:stretch>
            <a:fillRect/>
          </a:stretch>
        </p:blipFill>
        <p:spPr bwMode="auto">
          <a:xfrm>
            <a:off x="6616700" y="352425"/>
            <a:ext cx="2265363" cy="2076450"/>
          </a:xfrm>
          <a:prstGeom prst="rect">
            <a:avLst/>
          </a:prstGeom>
          <a:noFill/>
          <a:ln w="9525">
            <a:noFill/>
            <a:miter lim="800000"/>
            <a:headEnd/>
            <a:tailEnd/>
          </a:ln>
        </p:spPr>
      </p:pic>
      <p:pic>
        <p:nvPicPr>
          <p:cNvPr id="34821" name="Picture 5" descr="File:Beta-D-Galactopyranose.svg"/>
          <p:cNvPicPr>
            <a:picLocks noChangeAspect="1" noChangeArrowheads="1"/>
          </p:cNvPicPr>
          <p:nvPr/>
        </p:nvPicPr>
        <p:blipFill>
          <a:blip r:embed="rId4"/>
          <a:srcRect/>
          <a:stretch>
            <a:fillRect/>
          </a:stretch>
        </p:blipFill>
        <p:spPr bwMode="auto">
          <a:xfrm>
            <a:off x="4286248" y="4500570"/>
            <a:ext cx="1371600" cy="1485900"/>
          </a:xfrm>
          <a:prstGeom prst="rect">
            <a:avLst/>
          </a:prstGeom>
          <a:noFill/>
          <a:ln w="9525">
            <a:noFill/>
            <a:miter lim="800000"/>
            <a:headEnd/>
            <a:tailEnd/>
          </a:ln>
        </p:spPr>
      </p:pic>
      <p:pic>
        <p:nvPicPr>
          <p:cNvPr id="34822" name="Picture 7" descr="ANd9GcRcR7d3mkg6wruuTIdBNL-nQDoP30H1rl9oWDRU9XBjBqoG2dQ2"/>
          <p:cNvPicPr>
            <a:picLocks noChangeAspect="1" noChangeArrowheads="1"/>
          </p:cNvPicPr>
          <p:nvPr/>
        </p:nvPicPr>
        <p:blipFill>
          <a:blip r:embed="rId5"/>
          <a:srcRect/>
          <a:stretch>
            <a:fillRect/>
          </a:stretch>
        </p:blipFill>
        <p:spPr bwMode="auto">
          <a:xfrm>
            <a:off x="5832475" y="5084763"/>
            <a:ext cx="3019425" cy="165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7650"/>
                                        </p:tgtEl>
                                        <p:attrNameLst>
                                          <p:attrName>style.color</p:attrName>
                                        </p:attrNameLst>
                                      </p:cBhvr>
                                      <p:to>
                                        <p:clrVal>
                                          <a:srgbClr val="C00000"/>
                                        </p:clrVal>
                                      </p:to>
                                    </p:set>
                                    <p:set>
                                      <p:cBhvr>
                                        <p:cTn id="7" dur="500" fill="hold"/>
                                        <p:tgtEl>
                                          <p:spTgt spid="27650"/>
                                        </p:tgtEl>
                                        <p:attrNameLst>
                                          <p:attrName>fillcolor</p:attrName>
                                        </p:attrNameLst>
                                      </p:cBhvr>
                                      <p:to>
                                        <p:clrVal>
                                          <a:srgbClr val="C00000"/>
                                        </p:clrVal>
                                      </p:to>
                                    </p:set>
                                    <p:set>
                                      <p:cBhvr>
                                        <p:cTn id="8" dur="500" fill="hold"/>
                                        <p:tgtEl>
                                          <p:spTgt spid="27650"/>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7651">
                                            <p:txEl>
                                              <p:pRg st="0" end="0"/>
                                            </p:txEl>
                                          </p:spTgt>
                                        </p:tgtEl>
                                        <p:attrNameLst>
                                          <p:attrName>style.color</p:attrName>
                                        </p:attrNameLst>
                                      </p:cBhvr>
                                      <p:to>
                                        <p:clrVal>
                                          <a:srgbClr val="000099"/>
                                        </p:clrVal>
                                      </p:to>
                                    </p:set>
                                    <p:set>
                                      <p:cBhvr>
                                        <p:cTn id="13" dur="500" fill="hold"/>
                                        <p:tgtEl>
                                          <p:spTgt spid="27651">
                                            <p:txEl>
                                              <p:pRg st="0" end="0"/>
                                            </p:txEl>
                                          </p:spTgt>
                                        </p:tgtEl>
                                        <p:attrNameLst>
                                          <p:attrName>fillcolor</p:attrName>
                                        </p:attrNameLst>
                                      </p:cBhvr>
                                      <p:to>
                                        <p:clrVal>
                                          <a:srgbClr val="000099"/>
                                        </p:clrVal>
                                      </p:to>
                                    </p:set>
                                    <p:set>
                                      <p:cBhvr>
                                        <p:cTn id="14" dur="500" fill="hold"/>
                                        <p:tgtEl>
                                          <p:spTgt spid="2765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27651">
                                            <p:txEl>
                                              <p:pRg st="1" end="1"/>
                                            </p:txEl>
                                          </p:spTgt>
                                        </p:tgtEl>
                                        <p:attrNameLst>
                                          <p:attrName>style.color</p:attrName>
                                        </p:attrNameLst>
                                      </p:cBhvr>
                                      <p:to>
                                        <p:clrVal>
                                          <a:srgbClr val="000099"/>
                                        </p:clrVal>
                                      </p:to>
                                    </p:set>
                                    <p:set>
                                      <p:cBhvr>
                                        <p:cTn id="19" dur="500" fill="hold"/>
                                        <p:tgtEl>
                                          <p:spTgt spid="27651">
                                            <p:txEl>
                                              <p:pRg st="1" end="1"/>
                                            </p:txEl>
                                          </p:spTgt>
                                        </p:tgtEl>
                                        <p:attrNameLst>
                                          <p:attrName>fillcolor</p:attrName>
                                        </p:attrNameLst>
                                      </p:cBhvr>
                                      <p:to>
                                        <p:clrVal>
                                          <a:srgbClr val="000099"/>
                                        </p:clrVal>
                                      </p:to>
                                    </p:set>
                                    <p:set>
                                      <p:cBhvr>
                                        <p:cTn id="20" dur="500" fill="hold"/>
                                        <p:tgtEl>
                                          <p:spTgt spid="27651">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27651">
                                            <p:txEl>
                                              <p:pRg st="2" end="2"/>
                                            </p:txEl>
                                          </p:spTgt>
                                        </p:tgtEl>
                                        <p:attrNameLst>
                                          <p:attrName>style.color</p:attrName>
                                        </p:attrNameLst>
                                      </p:cBhvr>
                                      <p:to>
                                        <p:clrVal>
                                          <a:srgbClr val="000099"/>
                                        </p:clrVal>
                                      </p:to>
                                    </p:set>
                                    <p:set>
                                      <p:cBhvr>
                                        <p:cTn id="25" dur="500" fill="hold"/>
                                        <p:tgtEl>
                                          <p:spTgt spid="27651">
                                            <p:txEl>
                                              <p:pRg st="2" end="2"/>
                                            </p:txEl>
                                          </p:spTgt>
                                        </p:tgtEl>
                                        <p:attrNameLst>
                                          <p:attrName>fillcolor</p:attrName>
                                        </p:attrNameLst>
                                      </p:cBhvr>
                                      <p:to>
                                        <p:clrVal>
                                          <a:srgbClr val="000099"/>
                                        </p:clrVal>
                                      </p:to>
                                    </p:set>
                                    <p:set>
                                      <p:cBhvr>
                                        <p:cTn id="26" dur="500" fill="hold"/>
                                        <p:tgtEl>
                                          <p:spTgt spid="27651">
                                            <p:txEl>
                                              <p:pRg st="2" end="2"/>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27651">
                                            <p:txEl>
                                              <p:pRg st="3" end="3"/>
                                            </p:txEl>
                                          </p:spTgt>
                                        </p:tgtEl>
                                        <p:attrNameLst>
                                          <p:attrName>style.color</p:attrName>
                                        </p:attrNameLst>
                                      </p:cBhvr>
                                      <p:to>
                                        <p:clrVal>
                                          <a:srgbClr val="000099"/>
                                        </p:clrVal>
                                      </p:to>
                                    </p:set>
                                    <p:set>
                                      <p:cBhvr>
                                        <p:cTn id="29" dur="500" fill="hold"/>
                                        <p:tgtEl>
                                          <p:spTgt spid="27651">
                                            <p:txEl>
                                              <p:pRg st="3" end="3"/>
                                            </p:txEl>
                                          </p:spTgt>
                                        </p:tgtEl>
                                        <p:attrNameLst>
                                          <p:attrName>fillcolor</p:attrName>
                                        </p:attrNameLst>
                                      </p:cBhvr>
                                      <p:to>
                                        <p:clrVal>
                                          <a:srgbClr val="000099"/>
                                        </p:clrVal>
                                      </p:to>
                                    </p:set>
                                    <p:set>
                                      <p:cBhvr>
                                        <p:cTn id="30" dur="500" fill="hold"/>
                                        <p:tgtEl>
                                          <p:spTgt spid="27651">
                                            <p:txEl>
                                              <p:pRg st="3" end="3"/>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27651">
                                            <p:txEl>
                                              <p:pRg st="4" end="4"/>
                                            </p:txEl>
                                          </p:spTgt>
                                        </p:tgtEl>
                                        <p:attrNameLst>
                                          <p:attrName>style.color</p:attrName>
                                        </p:attrNameLst>
                                      </p:cBhvr>
                                      <p:to>
                                        <p:clrVal>
                                          <a:srgbClr val="000099"/>
                                        </p:clrVal>
                                      </p:to>
                                    </p:set>
                                    <p:set>
                                      <p:cBhvr>
                                        <p:cTn id="33" dur="500" fill="hold"/>
                                        <p:tgtEl>
                                          <p:spTgt spid="27651">
                                            <p:txEl>
                                              <p:pRg st="4" end="4"/>
                                            </p:txEl>
                                          </p:spTgt>
                                        </p:tgtEl>
                                        <p:attrNameLst>
                                          <p:attrName>fillcolor</p:attrName>
                                        </p:attrNameLst>
                                      </p:cBhvr>
                                      <p:to>
                                        <p:clrVal>
                                          <a:srgbClr val="000099"/>
                                        </p:clrVal>
                                      </p:to>
                                    </p:set>
                                    <p:set>
                                      <p:cBhvr>
                                        <p:cTn id="34" dur="500" fill="hold"/>
                                        <p:tgtEl>
                                          <p:spTgt spid="27651">
                                            <p:txEl>
                                              <p:pRg st="4" end="4"/>
                                            </p:txEl>
                                          </p:spTgt>
                                        </p:tgtEl>
                                        <p:attrNameLst>
                                          <p:attrName>fill.type</p:attrName>
                                        </p:attrNameLst>
                                      </p:cBhvr>
                                      <p:to>
                                        <p:strVal val="solid"/>
                                      </p:to>
                                    </p:set>
                                  </p:childTnLst>
                                </p:cTn>
                              </p:par>
                              <p:par>
                                <p:cTn id="35" presetID="16" presetClass="emph" presetSubtype="0" fill="hold" nodeType="withEffect">
                                  <p:stCondLst>
                                    <p:cond delay="0"/>
                                  </p:stCondLst>
                                  <p:iterate type="lt">
                                    <p:tmPct val="4000"/>
                                  </p:iterate>
                                  <p:childTnLst>
                                    <p:set>
                                      <p:cBhvr override="childStyle">
                                        <p:cTn id="36" dur="500" fill="hold"/>
                                        <p:tgtEl>
                                          <p:spTgt spid="27651">
                                            <p:txEl>
                                              <p:pRg st="5" end="5"/>
                                            </p:txEl>
                                          </p:spTgt>
                                        </p:tgtEl>
                                        <p:attrNameLst>
                                          <p:attrName>style.color</p:attrName>
                                        </p:attrNameLst>
                                      </p:cBhvr>
                                      <p:to>
                                        <p:clrVal>
                                          <a:srgbClr val="000099"/>
                                        </p:clrVal>
                                      </p:to>
                                    </p:set>
                                    <p:set>
                                      <p:cBhvr>
                                        <p:cTn id="37" dur="500" fill="hold"/>
                                        <p:tgtEl>
                                          <p:spTgt spid="27651">
                                            <p:txEl>
                                              <p:pRg st="5" end="5"/>
                                            </p:txEl>
                                          </p:spTgt>
                                        </p:tgtEl>
                                        <p:attrNameLst>
                                          <p:attrName>fillcolor</p:attrName>
                                        </p:attrNameLst>
                                      </p:cBhvr>
                                      <p:to>
                                        <p:clrVal>
                                          <a:srgbClr val="000099"/>
                                        </p:clrVal>
                                      </p:to>
                                    </p:set>
                                    <p:set>
                                      <p:cBhvr>
                                        <p:cTn id="38" dur="500" fill="hold"/>
                                        <p:tgtEl>
                                          <p:spTgt spid="27651">
                                            <p:txEl>
                                              <p:pRg st="5" end="5"/>
                                            </p:txEl>
                                          </p:spTgt>
                                        </p:tgtEl>
                                        <p:attrNameLst>
                                          <p:attrName>fill.type</p:attrName>
                                        </p:attrNameLst>
                                      </p:cBhvr>
                                      <p:to>
                                        <p:strVal val="solid"/>
                                      </p:to>
                                    </p:set>
                                  </p:childTnLst>
                                </p:cTn>
                              </p:par>
                              <p:par>
                                <p:cTn id="39" presetID="16" presetClass="emph" presetSubtype="0" fill="hold" nodeType="withEffect">
                                  <p:stCondLst>
                                    <p:cond delay="0"/>
                                  </p:stCondLst>
                                  <p:iterate type="lt">
                                    <p:tmPct val="4000"/>
                                  </p:iterate>
                                  <p:childTnLst>
                                    <p:set>
                                      <p:cBhvr override="childStyle">
                                        <p:cTn id="40" dur="500" fill="hold"/>
                                        <p:tgtEl>
                                          <p:spTgt spid="27651">
                                            <p:txEl>
                                              <p:pRg st="6" end="6"/>
                                            </p:txEl>
                                          </p:spTgt>
                                        </p:tgtEl>
                                        <p:attrNameLst>
                                          <p:attrName>style.color</p:attrName>
                                        </p:attrNameLst>
                                      </p:cBhvr>
                                      <p:to>
                                        <p:clrVal>
                                          <a:srgbClr val="000099"/>
                                        </p:clrVal>
                                      </p:to>
                                    </p:set>
                                    <p:set>
                                      <p:cBhvr>
                                        <p:cTn id="41" dur="500" fill="hold"/>
                                        <p:tgtEl>
                                          <p:spTgt spid="27651">
                                            <p:txEl>
                                              <p:pRg st="6" end="6"/>
                                            </p:txEl>
                                          </p:spTgt>
                                        </p:tgtEl>
                                        <p:attrNameLst>
                                          <p:attrName>fillcolor</p:attrName>
                                        </p:attrNameLst>
                                      </p:cBhvr>
                                      <p:to>
                                        <p:clrVal>
                                          <a:srgbClr val="000099"/>
                                        </p:clrVal>
                                      </p:to>
                                    </p:set>
                                    <p:set>
                                      <p:cBhvr>
                                        <p:cTn id="42" dur="500" fill="hold"/>
                                        <p:tgtEl>
                                          <p:spTgt spid="27651">
                                            <p:txEl>
                                              <p:pRg st="6" end="6"/>
                                            </p:txEl>
                                          </p:spTgt>
                                        </p:tgtEl>
                                        <p:attrNameLst>
                                          <p:attrName>fill.type</p:attrName>
                                        </p:attrNameLst>
                                      </p:cBhvr>
                                      <p:to>
                                        <p:strVal val="solid"/>
                                      </p:to>
                                    </p:set>
                                  </p:childTnLst>
                                </p:cTn>
                              </p:par>
                              <p:par>
                                <p:cTn id="43" presetID="16" presetClass="emph" presetSubtype="0" fill="hold" nodeType="withEffect">
                                  <p:stCondLst>
                                    <p:cond delay="0"/>
                                  </p:stCondLst>
                                  <p:iterate type="lt">
                                    <p:tmPct val="4000"/>
                                  </p:iterate>
                                  <p:childTnLst>
                                    <p:set>
                                      <p:cBhvr override="childStyle">
                                        <p:cTn id="44" dur="500" fill="hold"/>
                                        <p:tgtEl>
                                          <p:spTgt spid="27651">
                                            <p:txEl>
                                              <p:pRg st="7" end="7"/>
                                            </p:txEl>
                                          </p:spTgt>
                                        </p:tgtEl>
                                        <p:attrNameLst>
                                          <p:attrName>style.color</p:attrName>
                                        </p:attrNameLst>
                                      </p:cBhvr>
                                      <p:to>
                                        <p:clrVal>
                                          <a:srgbClr val="000099"/>
                                        </p:clrVal>
                                      </p:to>
                                    </p:set>
                                    <p:set>
                                      <p:cBhvr>
                                        <p:cTn id="45" dur="500" fill="hold"/>
                                        <p:tgtEl>
                                          <p:spTgt spid="27651">
                                            <p:txEl>
                                              <p:pRg st="7" end="7"/>
                                            </p:txEl>
                                          </p:spTgt>
                                        </p:tgtEl>
                                        <p:attrNameLst>
                                          <p:attrName>fillcolor</p:attrName>
                                        </p:attrNameLst>
                                      </p:cBhvr>
                                      <p:to>
                                        <p:clrVal>
                                          <a:srgbClr val="000099"/>
                                        </p:clrVal>
                                      </p:to>
                                    </p:set>
                                    <p:set>
                                      <p:cBhvr>
                                        <p:cTn id="46" dur="500" fill="hold"/>
                                        <p:tgtEl>
                                          <p:spTgt spid="27651">
                                            <p:txEl>
                                              <p:pRg st="7" end="7"/>
                                            </p:txEl>
                                          </p:spTgt>
                                        </p:tgtEl>
                                        <p:attrNameLst>
                                          <p:attrName>fill.type</p:attrName>
                                        </p:attrNameLst>
                                      </p:cBhvr>
                                      <p:to>
                                        <p:strVal val="solid"/>
                                      </p:to>
                                    </p:set>
                                  </p:childTnLst>
                                </p:cTn>
                              </p:par>
                              <p:par>
                                <p:cTn id="47" presetID="16" presetClass="emph" presetSubtype="0" fill="hold" nodeType="withEffect">
                                  <p:stCondLst>
                                    <p:cond delay="0"/>
                                  </p:stCondLst>
                                  <p:iterate type="lt">
                                    <p:tmPct val="4000"/>
                                  </p:iterate>
                                  <p:childTnLst>
                                    <p:set>
                                      <p:cBhvr override="childStyle">
                                        <p:cTn id="48" dur="500" fill="hold"/>
                                        <p:tgtEl>
                                          <p:spTgt spid="27651">
                                            <p:txEl>
                                              <p:pRg st="8" end="8"/>
                                            </p:txEl>
                                          </p:spTgt>
                                        </p:tgtEl>
                                        <p:attrNameLst>
                                          <p:attrName>style.color</p:attrName>
                                        </p:attrNameLst>
                                      </p:cBhvr>
                                      <p:to>
                                        <p:clrVal>
                                          <a:srgbClr val="000099"/>
                                        </p:clrVal>
                                      </p:to>
                                    </p:set>
                                    <p:set>
                                      <p:cBhvr>
                                        <p:cTn id="49" dur="500" fill="hold"/>
                                        <p:tgtEl>
                                          <p:spTgt spid="27651">
                                            <p:txEl>
                                              <p:pRg st="8" end="8"/>
                                            </p:txEl>
                                          </p:spTgt>
                                        </p:tgtEl>
                                        <p:attrNameLst>
                                          <p:attrName>fillcolor</p:attrName>
                                        </p:attrNameLst>
                                      </p:cBhvr>
                                      <p:to>
                                        <p:clrVal>
                                          <a:srgbClr val="000099"/>
                                        </p:clrVal>
                                      </p:to>
                                    </p:set>
                                    <p:set>
                                      <p:cBhvr>
                                        <p:cTn id="50" dur="500" fill="hold"/>
                                        <p:tgtEl>
                                          <p:spTgt spid="27651">
                                            <p:txEl>
                                              <p:pRg st="8" end="8"/>
                                            </p:txEl>
                                          </p:spTgt>
                                        </p:tgtEl>
                                        <p:attrNameLst>
                                          <p:attrName>fill.type</p:attrName>
                                        </p:attrNameLst>
                                      </p:cBhvr>
                                      <p:to>
                                        <p:strVal val="solid"/>
                                      </p:to>
                                    </p:set>
                                  </p:childTnLst>
                                </p:cTn>
                              </p:par>
                              <p:par>
                                <p:cTn id="51" presetID="16" presetClass="emph" presetSubtype="0" fill="hold" nodeType="withEffect">
                                  <p:stCondLst>
                                    <p:cond delay="0"/>
                                  </p:stCondLst>
                                  <p:iterate type="lt">
                                    <p:tmPct val="4000"/>
                                  </p:iterate>
                                  <p:childTnLst>
                                    <p:set>
                                      <p:cBhvr override="childStyle">
                                        <p:cTn id="52" dur="500" fill="hold"/>
                                        <p:tgtEl>
                                          <p:spTgt spid="27651">
                                            <p:txEl>
                                              <p:pRg st="9" end="9"/>
                                            </p:txEl>
                                          </p:spTgt>
                                        </p:tgtEl>
                                        <p:attrNameLst>
                                          <p:attrName>style.color</p:attrName>
                                        </p:attrNameLst>
                                      </p:cBhvr>
                                      <p:to>
                                        <p:clrVal>
                                          <a:srgbClr val="000099"/>
                                        </p:clrVal>
                                      </p:to>
                                    </p:set>
                                    <p:set>
                                      <p:cBhvr>
                                        <p:cTn id="53" dur="500" fill="hold"/>
                                        <p:tgtEl>
                                          <p:spTgt spid="27651">
                                            <p:txEl>
                                              <p:pRg st="9" end="9"/>
                                            </p:txEl>
                                          </p:spTgt>
                                        </p:tgtEl>
                                        <p:attrNameLst>
                                          <p:attrName>fillcolor</p:attrName>
                                        </p:attrNameLst>
                                      </p:cBhvr>
                                      <p:to>
                                        <p:clrVal>
                                          <a:srgbClr val="000099"/>
                                        </p:clrVal>
                                      </p:to>
                                    </p:set>
                                    <p:set>
                                      <p:cBhvr>
                                        <p:cTn id="54" dur="500" fill="hold"/>
                                        <p:tgtEl>
                                          <p:spTgt spid="27651">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fontAlgn="auto">
              <a:spcAft>
                <a:spcPts val="0"/>
              </a:spcAft>
              <a:defRPr/>
            </a:pPr>
            <a:r>
              <a:rPr lang="ru-RU" alt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Формирование зубного камня</a:t>
            </a:r>
          </a:p>
        </p:txBody>
      </p:sp>
      <p:sp>
        <p:nvSpPr>
          <p:cNvPr id="29699" name="Rectangle 3"/>
          <p:cNvSpPr>
            <a:spLocks noGrp="1" noChangeArrowheads="1"/>
          </p:cNvSpPr>
          <p:nvPr>
            <p:ph idx="1"/>
          </p:nvPr>
        </p:nvSpPr>
        <p:spPr>
          <a:xfrm>
            <a:off x="323850" y="1600200"/>
            <a:ext cx="8640763" cy="5068888"/>
          </a:xfrm>
        </p:spPr>
        <p:txBody>
          <a:bodyPr/>
          <a:lstStyle/>
          <a:p>
            <a:r>
              <a:rPr lang="ru-RU" altLang="ru-RU" b="1" dirty="0" smtClean="0">
                <a:solidFill>
                  <a:srgbClr val="990099"/>
                </a:solidFill>
                <a:latin typeface="Times New Roman" pitchFamily="18" charset="0"/>
                <a:cs typeface="Times New Roman" pitchFamily="18" charset="0"/>
              </a:rPr>
              <a:t>Активная жизнедеятельность бактерий </a:t>
            </a:r>
            <a:r>
              <a:rPr lang="ru-RU" altLang="ru-RU" b="1" dirty="0" smtClean="0">
                <a:solidFill>
                  <a:schemeClr val="tx1"/>
                </a:solidFill>
                <a:latin typeface="Times New Roman" pitchFamily="18" charset="0"/>
                <a:cs typeface="Times New Roman" pitchFamily="18" charset="0"/>
              </a:rPr>
              <a:t>зубного налета приводит </a:t>
            </a:r>
            <a:r>
              <a:rPr lang="ru-RU" altLang="ru-RU" b="1" dirty="0" smtClean="0">
                <a:solidFill>
                  <a:srgbClr val="990099"/>
                </a:solidFill>
                <a:latin typeface="Times New Roman" pitchFamily="18" charset="0"/>
                <a:cs typeface="Times New Roman" pitchFamily="18" charset="0"/>
              </a:rPr>
              <a:t>к образованию органических кислот </a:t>
            </a:r>
            <a:r>
              <a:rPr lang="ru-RU" altLang="ru-RU" b="1" dirty="0" smtClean="0">
                <a:solidFill>
                  <a:schemeClr val="tx1"/>
                </a:solidFill>
                <a:latin typeface="Times New Roman" pitchFamily="18" charset="0"/>
                <a:cs typeface="Times New Roman" pitchFamily="18" charset="0"/>
              </a:rPr>
              <a:t>(</a:t>
            </a:r>
            <a:r>
              <a:rPr lang="ru-RU" altLang="ru-RU" b="1" dirty="0" err="1" smtClean="0">
                <a:solidFill>
                  <a:schemeClr val="tx1"/>
                </a:solidFill>
                <a:latin typeface="Times New Roman" pitchFamily="18" charset="0"/>
                <a:cs typeface="Times New Roman" pitchFamily="18" charset="0"/>
              </a:rPr>
              <a:t>лактата</a:t>
            </a:r>
            <a:r>
              <a:rPr lang="ru-RU" altLang="ru-RU" b="1" dirty="0" smtClean="0">
                <a:solidFill>
                  <a:schemeClr val="tx1"/>
                </a:solidFill>
                <a:latin typeface="Times New Roman" pitchFamily="18" charset="0"/>
                <a:cs typeface="Times New Roman" pitchFamily="18" charset="0"/>
              </a:rPr>
              <a:t>, ацетата, бутирата и др.), диссоциация которых ведет к повышению концентрации протонов.</a:t>
            </a:r>
          </a:p>
          <a:p>
            <a:r>
              <a:rPr lang="ru-RU" altLang="ru-RU" b="1" dirty="0" smtClean="0">
                <a:solidFill>
                  <a:srgbClr val="990099"/>
                </a:solidFill>
                <a:latin typeface="Times New Roman" pitchFamily="18" charset="0"/>
                <a:cs typeface="Times New Roman" pitchFamily="18" charset="0"/>
              </a:rPr>
              <a:t>Протоны</a:t>
            </a:r>
            <a:r>
              <a:rPr lang="ru-RU" altLang="ru-RU" b="1" dirty="0" smtClean="0">
                <a:solidFill>
                  <a:schemeClr val="tx1"/>
                </a:solidFill>
                <a:latin typeface="Times New Roman" pitchFamily="18" charset="0"/>
                <a:cs typeface="Times New Roman" pitchFamily="18" charset="0"/>
              </a:rPr>
              <a:t> нарушают строение мицелл фосфатов кальция (</a:t>
            </a:r>
            <a:r>
              <a:rPr lang="ru-RU" altLang="ru-RU" b="1" dirty="0" err="1" smtClean="0">
                <a:solidFill>
                  <a:schemeClr val="tx1"/>
                </a:solidFill>
                <a:latin typeface="Times New Roman" pitchFamily="18" charset="0"/>
                <a:cs typeface="Times New Roman" pitchFamily="18" charset="0"/>
              </a:rPr>
              <a:t>протонируют</a:t>
            </a:r>
            <a:r>
              <a:rPr lang="ru-RU" altLang="ru-RU" b="1" dirty="0" smtClean="0">
                <a:solidFill>
                  <a:schemeClr val="tx1"/>
                </a:solidFill>
                <a:latin typeface="Times New Roman" pitchFamily="18" charset="0"/>
                <a:cs typeface="Times New Roman" pitchFamily="18" charset="0"/>
              </a:rPr>
              <a:t> фосфатные группы), </a:t>
            </a:r>
            <a:r>
              <a:rPr lang="ru-RU" altLang="ru-RU" b="1" dirty="0" smtClean="0">
                <a:solidFill>
                  <a:srgbClr val="990099"/>
                </a:solidFill>
                <a:latin typeface="Times New Roman" pitchFamily="18" charset="0"/>
                <a:cs typeface="Times New Roman" pitchFamily="18" charset="0"/>
              </a:rPr>
              <a:t>ионы кальция </a:t>
            </a:r>
            <a:r>
              <a:rPr lang="ru-RU" altLang="ru-RU" b="1" dirty="0" smtClean="0">
                <a:solidFill>
                  <a:schemeClr val="tx1"/>
                </a:solidFill>
                <a:latin typeface="Times New Roman" pitchFamily="18" charset="0"/>
                <a:cs typeface="Times New Roman" pitchFamily="18" charset="0"/>
              </a:rPr>
              <a:t>вымываются из мицеллы и включаются в процессы минерализации зубного налета. </a:t>
            </a:r>
          </a:p>
          <a:p>
            <a:endParaRPr lang="ru-RU" altLang="ru-RU" b="1" dirty="0" smtClean="0">
              <a:solidFill>
                <a:srgbClr val="4D4D4D"/>
              </a:solidFill>
            </a:endParaRPr>
          </a:p>
          <a:p>
            <a:endParaRPr lang="ru-RU" altLang="ru-RU" b="1" dirty="0" smtClean="0"/>
          </a:p>
        </p:txBody>
      </p:sp>
      <p:pic>
        <p:nvPicPr>
          <p:cNvPr id="35844" name="Picture 4" descr="Нерастворимое ядро copy small"/>
          <p:cNvPicPr>
            <a:picLocks noChangeAspect="1" noChangeArrowheads="1"/>
          </p:cNvPicPr>
          <p:nvPr/>
        </p:nvPicPr>
        <p:blipFill>
          <a:blip r:embed="rId3"/>
          <a:srcRect/>
          <a:stretch>
            <a:fillRect/>
          </a:stretch>
        </p:blipFill>
        <p:spPr bwMode="auto">
          <a:xfrm>
            <a:off x="2700338" y="4643446"/>
            <a:ext cx="3871926" cy="20717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9698"/>
                                        </p:tgtEl>
                                        <p:attrNameLst>
                                          <p:attrName>style.color</p:attrName>
                                        </p:attrNameLst>
                                      </p:cBhvr>
                                      <p:to>
                                        <p:clrVal>
                                          <a:srgbClr val="C00000"/>
                                        </p:clrVal>
                                      </p:to>
                                    </p:set>
                                    <p:set>
                                      <p:cBhvr>
                                        <p:cTn id="7" dur="500" fill="hold"/>
                                        <p:tgtEl>
                                          <p:spTgt spid="29698"/>
                                        </p:tgtEl>
                                        <p:attrNameLst>
                                          <p:attrName>fillcolor</p:attrName>
                                        </p:attrNameLst>
                                      </p:cBhvr>
                                      <p:to>
                                        <p:clrVal>
                                          <a:srgbClr val="C00000"/>
                                        </p:clrVal>
                                      </p:to>
                                    </p:set>
                                    <p:set>
                                      <p:cBhvr>
                                        <p:cTn id="8" dur="500" fill="hold"/>
                                        <p:tgtEl>
                                          <p:spTgt spid="29698"/>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9699">
                                            <p:txEl>
                                              <p:pRg st="0" end="0"/>
                                            </p:txEl>
                                          </p:spTgt>
                                        </p:tgtEl>
                                        <p:attrNameLst>
                                          <p:attrName>style.color</p:attrName>
                                        </p:attrNameLst>
                                      </p:cBhvr>
                                      <p:to>
                                        <p:clrVal>
                                          <a:srgbClr val="C00000"/>
                                        </p:clrVal>
                                      </p:to>
                                    </p:set>
                                    <p:set>
                                      <p:cBhvr>
                                        <p:cTn id="13" dur="500" fill="hold"/>
                                        <p:tgtEl>
                                          <p:spTgt spid="29699">
                                            <p:txEl>
                                              <p:pRg st="0" end="0"/>
                                            </p:txEl>
                                          </p:spTgt>
                                        </p:tgtEl>
                                        <p:attrNameLst>
                                          <p:attrName>fillcolor</p:attrName>
                                        </p:attrNameLst>
                                      </p:cBhvr>
                                      <p:to>
                                        <p:clrVal>
                                          <a:srgbClr val="C00000"/>
                                        </p:clrVal>
                                      </p:to>
                                    </p:set>
                                    <p:set>
                                      <p:cBhvr>
                                        <p:cTn id="14" dur="500" fill="hold"/>
                                        <p:tgtEl>
                                          <p:spTgt spid="29699">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29699">
                                            <p:txEl>
                                              <p:pRg st="1" end="1"/>
                                            </p:txEl>
                                          </p:spTgt>
                                        </p:tgtEl>
                                        <p:attrNameLst>
                                          <p:attrName>style.color</p:attrName>
                                        </p:attrNameLst>
                                      </p:cBhvr>
                                      <p:to>
                                        <p:clrVal>
                                          <a:srgbClr val="C00000"/>
                                        </p:clrVal>
                                      </p:to>
                                    </p:set>
                                    <p:set>
                                      <p:cBhvr>
                                        <p:cTn id="17" dur="500" fill="hold"/>
                                        <p:tgtEl>
                                          <p:spTgt spid="29699">
                                            <p:txEl>
                                              <p:pRg st="1" end="1"/>
                                            </p:txEl>
                                          </p:spTgt>
                                        </p:tgtEl>
                                        <p:attrNameLst>
                                          <p:attrName>fillcolor</p:attrName>
                                        </p:attrNameLst>
                                      </p:cBhvr>
                                      <p:to>
                                        <p:clrVal>
                                          <a:srgbClr val="C00000"/>
                                        </p:clrVal>
                                      </p:to>
                                    </p:set>
                                    <p:set>
                                      <p:cBhvr>
                                        <p:cTn id="18" dur="500" fill="hold"/>
                                        <p:tgtEl>
                                          <p:spTgt spid="2969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23850" y="260350"/>
            <a:ext cx="8509000" cy="6408738"/>
          </a:xfrm>
        </p:spPr>
        <p:txBody>
          <a:bodyPr rtlCol="0">
            <a:normAutofit fontScale="85000" lnSpcReduction="10000"/>
          </a:bodyPr>
          <a:lstStyle/>
          <a:p>
            <a:pPr fontAlgn="auto">
              <a:lnSpc>
                <a:spcPct val="90000"/>
              </a:lnSpc>
              <a:spcAft>
                <a:spcPts val="0"/>
              </a:spcAft>
              <a:buFont typeface="Arial" pitchFamily="34" charset="0"/>
              <a:buChar char="•"/>
              <a:defRPr/>
            </a:pPr>
            <a:r>
              <a:rPr lang="ru-RU" altLang="ru-RU" sz="2800" b="1" dirty="0" smtClean="0">
                <a:solidFill>
                  <a:schemeClr val="tx1"/>
                </a:solidFill>
                <a:latin typeface="Times New Roman" pitchFamily="18" charset="0"/>
                <a:cs typeface="Times New Roman" pitchFamily="18" charset="0"/>
              </a:rPr>
              <a:t>С другой стороны анаэробные бактерии зубного налета секретируют конечные продукты обмена белков – азот, аммиак и мочевину.</a:t>
            </a:r>
          </a:p>
          <a:p>
            <a:pPr fontAlgn="auto">
              <a:lnSpc>
                <a:spcPct val="90000"/>
              </a:lnSpc>
              <a:spcAft>
                <a:spcPts val="0"/>
              </a:spcAft>
              <a:buFont typeface="Arial" pitchFamily="34" charset="0"/>
              <a:buChar char="•"/>
              <a:defRPr/>
            </a:pPr>
            <a:r>
              <a:rPr lang="ru-RU" altLang="ru-RU" sz="2800" b="1" dirty="0" smtClean="0">
                <a:solidFill>
                  <a:schemeClr val="tx1"/>
                </a:solidFill>
                <a:latin typeface="Times New Roman" pitchFamily="18" charset="0"/>
                <a:cs typeface="Times New Roman" pitchFamily="18" charset="0"/>
              </a:rPr>
              <a:t>Продукт обмена белков – аммиак, взаимодействует с фосфатными группами, образуя </a:t>
            </a:r>
            <a:r>
              <a:rPr lang="ru-RU" altLang="ru-RU" sz="2800" b="1" dirty="0" err="1" smtClean="0">
                <a:solidFill>
                  <a:schemeClr val="tx1"/>
                </a:solidFill>
                <a:latin typeface="Times New Roman" pitchFamily="18" charset="0"/>
                <a:cs typeface="Times New Roman" pitchFamily="18" charset="0"/>
              </a:rPr>
              <a:t>гидрофосфат</a:t>
            </a:r>
            <a:r>
              <a:rPr lang="ru-RU" altLang="ru-RU" sz="2800" b="1" dirty="0" smtClean="0">
                <a:solidFill>
                  <a:schemeClr val="tx1"/>
                </a:solidFill>
                <a:latin typeface="Times New Roman" pitchFamily="18" charset="0"/>
                <a:cs typeface="Times New Roman" pitchFamily="18" charset="0"/>
              </a:rPr>
              <a:t> – анионы  (HPO4)</a:t>
            </a:r>
            <a:r>
              <a:rPr lang="ru-RU" altLang="ru-RU" sz="2800" b="1" baseline="30000" dirty="0" smtClean="0">
                <a:solidFill>
                  <a:schemeClr val="tx1"/>
                </a:solidFill>
                <a:latin typeface="Times New Roman" pitchFamily="18" charset="0"/>
                <a:cs typeface="Times New Roman" pitchFamily="18" charset="0"/>
              </a:rPr>
              <a:t>-2 </a:t>
            </a:r>
            <a:r>
              <a:rPr lang="ru-RU" altLang="ru-RU" sz="2800" b="1" dirty="0" smtClean="0">
                <a:solidFill>
                  <a:schemeClr val="tx1"/>
                </a:solidFill>
                <a:latin typeface="Times New Roman" pitchFamily="18" charset="0"/>
                <a:cs typeface="Times New Roman" pitchFamily="18" charset="0"/>
              </a:rPr>
              <a:t>, которые связывают кальция.</a:t>
            </a:r>
          </a:p>
          <a:p>
            <a:pPr fontAlgn="auto">
              <a:lnSpc>
                <a:spcPct val="90000"/>
              </a:lnSpc>
              <a:spcAft>
                <a:spcPts val="0"/>
              </a:spcAft>
              <a:buFont typeface="Arial" pitchFamily="34" charset="0"/>
              <a:buChar char="•"/>
              <a:defRPr/>
            </a:pPr>
            <a:r>
              <a:rPr lang="ru-RU" altLang="ru-RU" sz="2800" b="1" dirty="0" smtClean="0">
                <a:solidFill>
                  <a:schemeClr val="tx1"/>
                </a:solidFill>
                <a:latin typeface="Times New Roman" pitchFamily="18" charset="0"/>
                <a:cs typeface="Times New Roman" pitchFamily="18" charset="0"/>
              </a:rPr>
              <a:t>В результате этого взаимодействия получается плохо растворимая соль – </a:t>
            </a:r>
            <a:r>
              <a:rPr lang="ru-RU" altLang="ru-RU" sz="2800" b="1" dirty="0" err="1" smtClean="0">
                <a:solidFill>
                  <a:srgbClr val="990099"/>
                </a:solidFill>
                <a:latin typeface="Times New Roman" pitchFamily="18" charset="0"/>
                <a:cs typeface="Times New Roman" pitchFamily="18" charset="0"/>
              </a:rPr>
              <a:t>брушит</a:t>
            </a:r>
            <a:r>
              <a:rPr lang="ru-RU" altLang="ru-RU" sz="2800" b="1" dirty="0" smtClean="0">
                <a:solidFill>
                  <a:schemeClr val="tx1"/>
                </a:solidFill>
                <a:latin typeface="Times New Roman" pitchFamily="18" charset="0"/>
                <a:cs typeface="Times New Roman" pitchFamily="18" charset="0"/>
              </a:rPr>
              <a:t>, дающая начало формированию зубного камня. </a:t>
            </a:r>
          </a:p>
          <a:p>
            <a:pPr marL="114300" indent="0" fontAlgn="auto">
              <a:lnSpc>
                <a:spcPct val="90000"/>
              </a:lnSpc>
              <a:spcAft>
                <a:spcPts val="0"/>
              </a:spcAft>
              <a:buFont typeface="Arial" pitchFamily="34" charset="0"/>
              <a:buNone/>
              <a:defRPr/>
            </a:pPr>
            <a:endParaRPr lang="ru-RU" altLang="ru-RU" sz="2800" b="1" dirty="0" smtClean="0">
              <a:solidFill>
                <a:srgbClr val="4D4D4D"/>
              </a:solidFill>
            </a:endParaRPr>
          </a:p>
          <a:p>
            <a:pPr marL="114300" indent="0" algn="ctr" fontAlgn="auto">
              <a:lnSpc>
                <a:spcPct val="90000"/>
              </a:lnSpc>
              <a:spcAft>
                <a:spcPts val="0"/>
              </a:spcAft>
              <a:buFont typeface="Arial" pitchFamily="34" charset="0"/>
              <a:buNone/>
              <a:defRPr/>
            </a:pPr>
            <a:r>
              <a:rPr lang="ru-RU" altLang="ru-RU" sz="2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МИНЕРАЛ БРУШИТ (CaHPO4·2H2O) СОСТАВЛЯЕТ 50% ВСЕХ ВИДОВ АПАТИТОВ ЗУБНОГО КАМНЯ</a:t>
            </a:r>
          </a:p>
          <a:p>
            <a:pPr marL="114300" indent="0" algn="ctr" fontAlgn="auto">
              <a:lnSpc>
                <a:spcPct val="90000"/>
              </a:lnSpc>
              <a:spcAft>
                <a:spcPts val="0"/>
              </a:spcAft>
              <a:buFont typeface="Arial" pitchFamily="34" charset="0"/>
              <a:buNone/>
              <a:defRPr/>
            </a:pPr>
            <a:endParaRPr lang="ru-RU" altLang="ru-RU" sz="2800" b="1" dirty="0" smtClean="0">
              <a:solidFill>
                <a:srgbClr val="000099"/>
              </a:solidFill>
            </a:endParaRPr>
          </a:p>
          <a:p>
            <a:pPr fontAlgn="auto">
              <a:spcAft>
                <a:spcPts val="0"/>
              </a:spcAft>
              <a:buFont typeface="Arial" pitchFamily="34" charset="0"/>
              <a:buNone/>
              <a:defRPr/>
            </a:pPr>
            <a:r>
              <a:rPr lang="ru-RU" altLang="ru-RU" sz="2800" b="1" dirty="0">
                <a:solidFill>
                  <a:schemeClr val="tx1"/>
                </a:solidFill>
                <a:latin typeface="Times New Roman" pitchFamily="18" charset="0"/>
                <a:cs typeface="Times New Roman" pitchFamily="18" charset="0"/>
              </a:rPr>
              <a:t>Помимо </a:t>
            </a:r>
            <a:r>
              <a:rPr lang="ru-RU" altLang="ru-RU" sz="2800" b="1" dirty="0" err="1">
                <a:solidFill>
                  <a:schemeClr val="tx1"/>
                </a:solidFill>
                <a:latin typeface="Times New Roman" pitchFamily="18" charset="0"/>
                <a:cs typeface="Times New Roman" pitchFamily="18" charset="0"/>
              </a:rPr>
              <a:t>брушита</a:t>
            </a:r>
            <a:r>
              <a:rPr lang="ru-RU" altLang="ru-RU" sz="2800" b="1" dirty="0">
                <a:solidFill>
                  <a:schemeClr val="tx1"/>
                </a:solidFill>
                <a:latin typeface="Times New Roman" pitchFamily="18" charset="0"/>
                <a:cs typeface="Times New Roman" pitchFamily="18" charset="0"/>
              </a:rPr>
              <a:t> образуются и другие </a:t>
            </a:r>
            <a:r>
              <a:rPr lang="ru-RU" altLang="ru-RU" sz="2800" b="1" dirty="0" smtClean="0">
                <a:solidFill>
                  <a:schemeClr val="tx1"/>
                </a:solidFill>
                <a:latin typeface="Times New Roman" pitchFamily="18" charset="0"/>
                <a:cs typeface="Times New Roman" pitchFamily="18" charset="0"/>
              </a:rPr>
              <a:t>виды кристаллов </a:t>
            </a:r>
            <a:r>
              <a:rPr lang="ru-RU" altLang="ru-RU" sz="2800" b="1" dirty="0">
                <a:solidFill>
                  <a:schemeClr val="tx1"/>
                </a:solidFill>
                <a:latin typeface="Times New Roman" pitchFamily="18" charset="0"/>
                <a:cs typeface="Times New Roman" pitchFamily="18" charset="0"/>
              </a:rPr>
              <a:t>– </a:t>
            </a:r>
            <a:r>
              <a:rPr lang="ru-RU" altLang="ru-RU" sz="2800" b="1" dirty="0" err="1">
                <a:solidFill>
                  <a:schemeClr val="tx1"/>
                </a:solidFill>
                <a:latin typeface="Times New Roman" pitchFamily="18" charset="0"/>
                <a:cs typeface="Times New Roman" pitchFamily="18" charset="0"/>
              </a:rPr>
              <a:t>витлоктит</a:t>
            </a:r>
            <a:r>
              <a:rPr lang="ru-RU" altLang="ru-RU" sz="2800" b="1" dirty="0">
                <a:solidFill>
                  <a:schemeClr val="tx1"/>
                </a:solidFill>
                <a:latin typeface="Times New Roman" pitchFamily="18" charset="0"/>
                <a:cs typeface="Times New Roman" pitchFamily="18" charset="0"/>
              </a:rPr>
              <a:t>, </a:t>
            </a:r>
            <a:r>
              <a:rPr lang="ru-RU" altLang="ru-RU" sz="2800" b="1" dirty="0" err="1">
                <a:solidFill>
                  <a:schemeClr val="tx1"/>
                </a:solidFill>
                <a:latin typeface="Times New Roman" pitchFamily="18" charset="0"/>
                <a:cs typeface="Times New Roman" pitchFamily="18" charset="0"/>
              </a:rPr>
              <a:t>монетит</a:t>
            </a:r>
            <a:r>
              <a:rPr lang="ru-RU" altLang="ru-RU" sz="2800" b="1" dirty="0">
                <a:solidFill>
                  <a:schemeClr val="tx1"/>
                </a:solidFill>
                <a:latin typeface="Times New Roman" pitchFamily="18" charset="0"/>
                <a:cs typeface="Times New Roman" pitchFamily="18" charset="0"/>
              </a:rPr>
              <a:t>, </a:t>
            </a:r>
            <a:r>
              <a:rPr lang="ru-RU" altLang="ru-RU" sz="2800" b="1" dirty="0" err="1">
                <a:solidFill>
                  <a:srgbClr val="990099"/>
                </a:solidFill>
                <a:latin typeface="Times New Roman" pitchFamily="18" charset="0"/>
                <a:cs typeface="Times New Roman" pitchFamily="18" charset="0"/>
              </a:rPr>
              <a:t>октакальций</a:t>
            </a:r>
            <a:r>
              <a:rPr lang="ru-RU" altLang="ru-RU" sz="2800" b="1" dirty="0">
                <a:solidFill>
                  <a:srgbClr val="990099"/>
                </a:solidFill>
                <a:latin typeface="Times New Roman" pitchFamily="18" charset="0"/>
                <a:cs typeface="Times New Roman" pitchFamily="18" charset="0"/>
              </a:rPr>
              <a:t> фосфат Ca</a:t>
            </a:r>
            <a:r>
              <a:rPr lang="ru-RU" altLang="ru-RU" sz="2000" b="1" dirty="0">
                <a:solidFill>
                  <a:srgbClr val="990099"/>
                </a:solidFill>
                <a:latin typeface="Times New Roman" pitchFamily="18" charset="0"/>
                <a:cs typeface="Times New Roman" pitchFamily="18" charset="0"/>
              </a:rPr>
              <a:t>8</a:t>
            </a:r>
            <a:r>
              <a:rPr lang="ru-RU" altLang="ru-RU" sz="2800" b="1" dirty="0">
                <a:solidFill>
                  <a:srgbClr val="990099"/>
                </a:solidFill>
                <a:latin typeface="Times New Roman" pitchFamily="18" charset="0"/>
                <a:cs typeface="Times New Roman" pitchFamily="18" charset="0"/>
              </a:rPr>
              <a:t>H</a:t>
            </a:r>
            <a:r>
              <a:rPr lang="ru-RU" altLang="ru-RU" sz="2000" b="1" dirty="0">
                <a:solidFill>
                  <a:srgbClr val="990099"/>
                </a:solidFill>
                <a:latin typeface="Times New Roman" pitchFamily="18" charset="0"/>
                <a:cs typeface="Times New Roman" pitchFamily="18" charset="0"/>
              </a:rPr>
              <a:t>2</a:t>
            </a:r>
            <a:r>
              <a:rPr lang="ru-RU" altLang="ru-RU" sz="2800" b="1" dirty="0">
                <a:solidFill>
                  <a:srgbClr val="990099"/>
                </a:solidFill>
                <a:latin typeface="Times New Roman" pitchFamily="18" charset="0"/>
                <a:cs typeface="Times New Roman" pitchFamily="18" charset="0"/>
              </a:rPr>
              <a:t>(РО</a:t>
            </a:r>
            <a:r>
              <a:rPr lang="ru-RU" altLang="ru-RU" sz="2000" b="1" dirty="0">
                <a:solidFill>
                  <a:srgbClr val="990099"/>
                </a:solidFill>
                <a:latin typeface="Times New Roman" pitchFamily="18" charset="0"/>
                <a:cs typeface="Times New Roman" pitchFamily="18" charset="0"/>
              </a:rPr>
              <a:t>4</a:t>
            </a:r>
            <a:r>
              <a:rPr lang="ru-RU" altLang="ru-RU" sz="2800" b="1" dirty="0">
                <a:solidFill>
                  <a:srgbClr val="990099"/>
                </a:solidFill>
                <a:latin typeface="Times New Roman" pitchFamily="18" charset="0"/>
                <a:cs typeface="Times New Roman" pitchFamily="18" charset="0"/>
              </a:rPr>
              <a:t>)6·5Н</a:t>
            </a:r>
            <a:r>
              <a:rPr lang="ru-RU" altLang="ru-RU" sz="2000" b="1" dirty="0">
                <a:solidFill>
                  <a:srgbClr val="990099"/>
                </a:solidFill>
                <a:latin typeface="Times New Roman" pitchFamily="18" charset="0"/>
                <a:cs typeface="Times New Roman" pitchFamily="18" charset="0"/>
              </a:rPr>
              <a:t>2</a:t>
            </a:r>
            <a:r>
              <a:rPr lang="ru-RU" altLang="ru-RU" sz="2800" b="1" dirty="0">
                <a:solidFill>
                  <a:srgbClr val="990099"/>
                </a:solidFill>
                <a:latin typeface="Times New Roman" pitchFamily="18" charset="0"/>
                <a:cs typeface="Times New Roman" pitchFamily="18" charset="0"/>
              </a:rPr>
              <a:t>О,</a:t>
            </a:r>
            <a:r>
              <a:rPr lang="ru-RU" altLang="ru-RU" sz="2800" b="1" dirty="0">
                <a:solidFill>
                  <a:srgbClr val="333333"/>
                </a:solidFill>
                <a:latin typeface="Times New Roman" pitchFamily="18" charset="0"/>
                <a:cs typeface="Times New Roman" pitchFamily="18" charset="0"/>
              </a:rPr>
              <a:t> </a:t>
            </a:r>
            <a:r>
              <a:rPr lang="ru-RU" altLang="ru-RU" sz="2800" b="1" dirty="0">
                <a:solidFill>
                  <a:schemeClr val="tx1"/>
                </a:solidFill>
                <a:latin typeface="Times New Roman" pitchFamily="18" charset="0"/>
                <a:cs typeface="Times New Roman" pitchFamily="18" charset="0"/>
              </a:rPr>
              <a:t>при щелочных рН кристаллы превращаются в гидроксиапатит.</a:t>
            </a:r>
          </a:p>
          <a:p>
            <a:pPr fontAlgn="auto">
              <a:spcAft>
                <a:spcPts val="0"/>
              </a:spcAft>
              <a:buFont typeface="Arial" pitchFamily="34" charset="0"/>
              <a:buNone/>
              <a:defRPr/>
            </a:pPr>
            <a:r>
              <a:rPr lang="ru-RU" altLang="ru-RU" sz="2800" b="1" dirty="0">
                <a:solidFill>
                  <a:schemeClr val="tx1"/>
                </a:solidFill>
                <a:latin typeface="Times New Roman" pitchFamily="18" charset="0"/>
                <a:cs typeface="Times New Roman" pitchFamily="18" charset="0"/>
              </a:rPr>
              <a:t>В зубном камне присутствуют также </a:t>
            </a:r>
            <a:r>
              <a:rPr lang="ru-RU" altLang="ru-RU" sz="2800" b="1" dirty="0" err="1">
                <a:solidFill>
                  <a:schemeClr val="tx1"/>
                </a:solidFill>
                <a:latin typeface="Times New Roman" pitchFamily="18" charset="0"/>
                <a:cs typeface="Times New Roman" pitchFamily="18" charset="0"/>
              </a:rPr>
              <a:t>карбонатапатит</a:t>
            </a:r>
            <a:r>
              <a:rPr lang="ru-RU" altLang="ru-RU" sz="2800" b="1" dirty="0">
                <a:solidFill>
                  <a:schemeClr val="tx1"/>
                </a:solidFill>
                <a:latin typeface="Times New Roman" pitchFamily="18" charset="0"/>
                <a:cs typeface="Times New Roman" pitchFamily="18" charset="0"/>
              </a:rPr>
              <a:t>, </a:t>
            </a:r>
            <a:r>
              <a:rPr lang="ru-RU" altLang="ru-RU" sz="2800" b="1" dirty="0" err="1">
                <a:solidFill>
                  <a:schemeClr val="tx1"/>
                </a:solidFill>
                <a:latin typeface="Times New Roman" pitchFamily="18" charset="0"/>
                <a:cs typeface="Times New Roman" pitchFamily="18" charset="0"/>
              </a:rPr>
              <a:t>фторапатит</a:t>
            </a:r>
            <a:r>
              <a:rPr lang="ru-RU" altLang="ru-RU" sz="2800" b="1" dirty="0">
                <a:solidFill>
                  <a:schemeClr val="tx1"/>
                </a:solidFill>
                <a:latin typeface="Times New Roman" pitchFamily="18" charset="0"/>
                <a:cs typeface="Times New Roman" pitchFamily="18" charset="0"/>
              </a:rPr>
              <a:t>, соли магния (</a:t>
            </a:r>
            <a:r>
              <a:rPr lang="ru-RU" altLang="ru-RU" sz="2800" b="1" dirty="0" err="1">
                <a:solidFill>
                  <a:schemeClr val="tx1"/>
                </a:solidFill>
                <a:latin typeface="Times New Roman" pitchFamily="18" charset="0"/>
                <a:cs typeface="Times New Roman" pitchFamily="18" charset="0"/>
              </a:rPr>
              <a:t>струвит</a:t>
            </a:r>
            <a:r>
              <a:rPr lang="ru-RU" altLang="ru-RU" sz="2800" b="1" dirty="0">
                <a:solidFill>
                  <a:schemeClr val="tx1"/>
                </a:solidFill>
                <a:latin typeface="Times New Roman" pitchFamily="18" charset="0"/>
                <a:cs typeface="Times New Roman" pitchFamily="18" charset="0"/>
              </a:rPr>
              <a:t>,) и другие апатиты.</a:t>
            </a:r>
          </a:p>
          <a:p>
            <a:pPr marL="114300" indent="0" algn="just" fontAlgn="auto">
              <a:lnSpc>
                <a:spcPct val="90000"/>
              </a:lnSpc>
              <a:spcAft>
                <a:spcPts val="0"/>
              </a:spcAft>
              <a:buFont typeface="Arial" pitchFamily="34" charset="0"/>
              <a:buNone/>
              <a:defRPr/>
            </a:pPr>
            <a:endParaRPr lang="ru-RU" altLang="ru-RU" sz="2800" b="1" dirty="0" smtClean="0">
              <a:solidFill>
                <a:srgbClr val="4D4D4D"/>
              </a:solidFill>
            </a:endParaRPr>
          </a:p>
          <a:p>
            <a:pPr marL="114300" indent="0" fontAlgn="auto">
              <a:lnSpc>
                <a:spcPct val="90000"/>
              </a:lnSpc>
              <a:spcAft>
                <a:spcPts val="0"/>
              </a:spcAft>
              <a:buFont typeface="Arial" pitchFamily="34" charset="0"/>
              <a:buNone/>
              <a:defRPr/>
            </a:pPr>
            <a:endParaRPr lang="ru-RU" altLang="ru-RU" sz="2800" b="1" dirty="0" smtClean="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0722">
                                            <p:txEl>
                                              <p:pRg st="1" end="1"/>
                                            </p:txEl>
                                          </p:spTgt>
                                        </p:tgtEl>
                                        <p:attrNameLst>
                                          <p:attrName>style.color</p:attrName>
                                        </p:attrNameLst>
                                      </p:cBhvr>
                                      <p:to>
                                        <p:clrVal>
                                          <a:srgbClr val="000099"/>
                                        </p:clrVal>
                                      </p:to>
                                    </p:set>
                                    <p:set>
                                      <p:cBhvr>
                                        <p:cTn id="7" dur="500" fill="hold"/>
                                        <p:tgtEl>
                                          <p:spTgt spid="30722">
                                            <p:txEl>
                                              <p:pRg st="1" end="1"/>
                                            </p:txEl>
                                          </p:spTgt>
                                        </p:tgtEl>
                                        <p:attrNameLst>
                                          <p:attrName>fillcolor</p:attrName>
                                        </p:attrNameLst>
                                      </p:cBhvr>
                                      <p:to>
                                        <p:clrVal>
                                          <a:srgbClr val="000099"/>
                                        </p:clrVal>
                                      </p:to>
                                    </p:set>
                                    <p:set>
                                      <p:cBhvr>
                                        <p:cTn id="8" dur="500" fill="hold"/>
                                        <p:tgtEl>
                                          <p:spTgt spid="30722">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0722">
                                            <p:txEl>
                                              <p:pRg st="2" end="2"/>
                                            </p:txEl>
                                          </p:spTgt>
                                        </p:tgtEl>
                                        <p:attrNameLst>
                                          <p:attrName>style.color</p:attrName>
                                        </p:attrNameLst>
                                      </p:cBhvr>
                                      <p:to>
                                        <p:clrVal>
                                          <a:srgbClr val="000099"/>
                                        </p:clrVal>
                                      </p:to>
                                    </p:set>
                                    <p:set>
                                      <p:cBhvr>
                                        <p:cTn id="11" dur="500" fill="hold"/>
                                        <p:tgtEl>
                                          <p:spTgt spid="30722">
                                            <p:txEl>
                                              <p:pRg st="2" end="2"/>
                                            </p:txEl>
                                          </p:spTgt>
                                        </p:tgtEl>
                                        <p:attrNameLst>
                                          <p:attrName>fillcolor</p:attrName>
                                        </p:attrNameLst>
                                      </p:cBhvr>
                                      <p:to>
                                        <p:clrVal>
                                          <a:srgbClr val="000099"/>
                                        </p:clrVal>
                                      </p:to>
                                    </p:set>
                                    <p:set>
                                      <p:cBhvr>
                                        <p:cTn id="12" dur="500" fill="hold"/>
                                        <p:tgtEl>
                                          <p:spTgt spid="3072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p:txBody>
          <a:bodyPr wrap="square" numCol="1" anchorCtr="0" compatLnSpc="1">
            <a:prstTxWarp prst="textNoShape">
              <a:avLst/>
            </a:prstTxWarp>
          </a:bodyPr>
          <a:lstStyle/>
          <a:p>
            <a:r>
              <a:rPr lang="ru-RU" b="1" cap="none"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КУТИКУЛА</a:t>
            </a:r>
          </a:p>
        </p:txBody>
      </p:sp>
      <p:sp>
        <p:nvSpPr>
          <p:cNvPr id="10243" name="Объект 2"/>
          <p:cNvSpPr>
            <a:spLocks noGrp="1"/>
          </p:cNvSpPr>
          <p:nvPr>
            <p:ph idx="1"/>
          </p:nvPr>
        </p:nvSpPr>
        <p:spPr>
          <a:xfrm>
            <a:off x="457200" y="1557338"/>
            <a:ext cx="8229600" cy="4568825"/>
          </a:xfrm>
        </p:spPr>
        <p:txBody>
          <a:bodyPr/>
          <a:lstStyle/>
          <a:p>
            <a:pPr marL="114300" indent="0" algn="ctr">
              <a:buFont typeface="Arial" charset="0"/>
              <a:buNone/>
            </a:pPr>
            <a:r>
              <a:rPr lang="ru-RU" sz="2000" b="1" dirty="0" smtClean="0">
                <a:latin typeface="Times New Roman" pitchFamily="18" charset="0"/>
                <a:cs typeface="Times New Roman" pitchFamily="18" charset="0"/>
              </a:rPr>
              <a:t>Покрывает поверхность зубов после их прорезывания. После прорезывания кутикула стирается и  частично может сохранятся на </a:t>
            </a:r>
            <a:r>
              <a:rPr lang="ru-RU" sz="2000" b="1" dirty="0" err="1" smtClean="0">
                <a:latin typeface="Times New Roman" pitchFamily="18" charset="0"/>
                <a:cs typeface="Times New Roman" pitchFamily="18" charset="0"/>
              </a:rPr>
              <a:t>апроксимальных</a:t>
            </a:r>
            <a:r>
              <a:rPr lang="ru-RU" sz="2000" b="1" dirty="0" smtClean="0">
                <a:latin typeface="Times New Roman" pitchFamily="18" charset="0"/>
                <a:cs typeface="Times New Roman" pitchFamily="18" charset="0"/>
              </a:rPr>
              <a:t> поверхностях.</a:t>
            </a:r>
          </a:p>
          <a:p>
            <a:pPr marL="114300" indent="0" algn="ctr">
              <a:buFont typeface="Arial" charset="0"/>
              <a:buNone/>
            </a:pPr>
            <a:r>
              <a:rPr lang="ru-RU" sz="2000" b="1" dirty="0" smtClean="0">
                <a:latin typeface="Times New Roman" pitchFamily="18" charset="0"/>
                <a:cs typeface="Times New Roman" pitchFamily="18" charset="0"/>
              </a:rPr>
              <a:t>Имеет вид тонкой оболочки, которая состоит из двух слоев:</a:t>
            </a:r>
          </a:p>
          <a:p>
            <a:pPr marL="114300" indent="0" algn="ctr">
              <a:buFont typeface="Arial" charset="0"/>
              <a:buNone/>
            </a:pPr>
            <a:r>
              <a:rPr lang="ru-RU" dirty="0" smtClean="0"/>
              <a:t> </a:t>
            </a:r>
          </a:p>
        </p:txBody>
      </p:sp>
      <p:graphicFrame>
        <p:nvGraphicFramePr>
          <p:cNvPr id="4" name="Схема 3"/>
          <p:cNvGraphicFramePr/>
          <p:nvPr/>
        </p:nvGraphicFramePr>
        <p:xfrm>
          <a:off x="251520" y="2996952"/>
          <a:ext cx="864096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274638"/>
            <a:ext cx="8569325" cy="1209675"/>
          </a:xfrm>
        </p:spPr>
        <p:txBody>
          <a:bodyPr/>
          <a:lstStyle/>
          <a:p>
            <a:pPr fontAlgn="auto">
              <a:spcAft>
                <a:spcPts val="0"/>
              </a:spcAft>
              <a:defRPr/>
            </a:pPr>
            <a:r>
              <a:rPr lang="ru-RU" altLang="ru-RU" sz="2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Ферменты, вырабатываемые микроорганизмами зубного налета</a:t>
            </a:r>
          </a:p>
        </p:txBody>
      </p:sp>
      <p:sp>
        <p:nvSpPr>
          <p:cNvPr id="31747" name="Rectangle 3"/>
          <p:cNvSpPr>
            <a:spLocks noGrp="1" noChangeArrowheads="1"/>
          </p:cNvSpPr>
          <p:nvPr>
            <p:ph idx="1"/>
          </p:nvPr>
        </p:nvSpPr>
        <p:spPr>
          <a:xfrm>
            <a:off x="250825" y="1628775"/>
            <a:ext cx="8642350" cy="4895850"/>
          </a:xfrm>
        </p:spPr>
        <p:txBody>
          <a:bodyPr rtlCol="0">
            <a:normAutofit/>
          </a:bodyPr>
          <a:lstStyle/>
          <a:p>
            <a:pPr marL="114300" indent="0" fontAlgn="auto">
              <a:lnSpc>
                <a:spcPct val="90000"/>
              </a:lnSpc>
              <a:spcAft>
                <a:spcPts val="0"/>
              </a:spcAft>
              <a:buFont typeface="Arial" pitchFamily="34" charset="0"/>
              <a:buNone/>
              <a:defRPr/>
            </a:pPr>
            <a:r>
              <a:rPr lang="ru-RU" altLang="ru-RU" sz="2800" b="1" dirty="0" smtClean="0">
                <a:solidFill>
                  <a:srgbClr val="000099"/>
                </a:solidFill>
                <a:latin typeface="Times New Roman" pitchFamily="18" charset="0"/>
                <a:cs typeface="Times New Roman" pitchFamily="18" charset="0"/>
              </a:rPr>
              <a:t>Эти ферменты оказывают </a:t>
            </a:r>
            <a:r>
              <a:rPr lang="ru-RU" altLang="ru-RU" sz="2800" b="1" dirty="0">
                <a:solidFill>
                  <a:srgbClr val="000099"/>
                </a:solidFill>
                <a:latin typeface="Times New Roman" pitchFamily="18" charset="0"/>
                <a:cs typeface="Times New Roman" pitchFamily="18" charset="0"/>
              </a:rPr>
              <a:t>воспалительное и токсическое действие на клетки эпителия периодонта</a:t>
            </a:r>
            <a:endParaRPr lang="ru-RU" altLang="ru-RU" sz="2800" b="1" dirty="0" smtClean="0">
              <a:solidFill>
                <a:srgbClr val="990099"/>
              </a:solidFill>
              <a:latin typeface="Times New Roman" pitchFamily="18" charset="0"/>
              <a:cs typeface="Times New Roman" pitchFamily="18" charset="0"/>
            </a:endParaRPr>
          </a:p>
          <a:p>
            <a:pPr fontAlgn="auto">
              <a:lnSpc>
                <a:spcPct val="90000"/>
              </a:lnSpc>
              <a:spcAft>
                <a:spcPts val="0"/>
              </a:spcAft>
              <a:buFont typeface="Arial" pitchFamily="34" charset="0"/>
              <a:buChar char="•"/>
              <a:defRPr/>
            </a:pPr>
            <a:r>
              <a:rPr lang="ru-RU" altLang="ru-RU" sz="2800" b="1" dirty="0" err="1" smtClean="0">
                <a:solidFill>
                  <a:srgbClr val="990099"/>
                </a:solidFill>
                <a:latin typeface="Times New Roman" pitchFamily="18" charset="0"/>
                <a:cs typeface="Times New Roman" pitchFamily="18" charset="0"/>
              </a:rPr>
              <a:t>Гиалуронидаза</a:t>
            </a:r>
            <a:r>
              <a:rPr lang="ru-RU" altLang="ru-RU" sz="2800" b="1" dirty="0" smtClean="0">
                <a:solidFill>
                  <a:srgbClr val="990099"/>
                </a:solidFill>
                <a:latin typeface="Times New Roman" pitchFamily="18" charset="0"/>
                <a:cs typeface="Times New Roman" pitchFamily="18" charset="0"/>
              </a:rPr>
              <a:t> </a:t>
            </a:r>
            <a:r>
              <a:rPr lang="ru-RU" altLang="ru-RU" sz="2800" b="1" dirty="0" smtClean="0">
                <a:solidFill>
                  <a:schemeClr val="tx1"/>
                </a:solidFill>
                <a:latin typeface="Times New Roman" pitchFamily="18" charset="0"/>
                <a:cs typeface="Times New Roman" pitchFamily="18" charset="0"/>
              </a:rPr>
              <a:t>(</a:t>
            </a:r>
            <a:r>
              <a:rPr lang="ru-RU" altLang="ru-RU" sz="2800" b="1" dirty="0" err="1" smtClean="0">
                <a:solidFill>
                  <a:schemeClr val="tx1"/>
                </a:solidFill>
                <a:latin typeface="Times New Roman" pitchFamily="18" charset="0"/>
                <a:cs typeface="Times New Roman" pitchFamily="18" charset="0"/>
              </a:rPr>
              <a:t>гидролизует</a:t>
            </a:r>
            <a:r>
              <a:rPr lang="ru-RU" altLang="ru-RU" sz="2800" b="1" dirty="0" smtClean="0">
                <a:solidFill>
                  <a:schemeClr val="tx1"/>
                </a:solidFill>
                <a:latin typeface="Times New Roman" pitchFamily="18" charset="0"/>
                <a:cs typeface="Times New Roman" pitchFamily="18" charset="0"/>
              </a:rPr>
              <a:t> </a:t>
            </a:r>
            <a:r>
              <a:rPr lang="ru-RU" altLang="ru-RU" sz="2800" b="1" dirty="0" err="1" smtClean="0">
                <a:solidFill>
                  <a:schemeClr val="tx1"/>
                </a:solidFill>
                <a:latin typeface="Times New Roman" pitchFamily="18" charset="0"/>
                <a:cs typeface="Times New Roman" pitchFamily="18" charset="0"/>
              </a:rPr>
              <a:t>гликозамингликаны</a:t>
            </a:r>
            <a:r>
              <a:rPr lang="ru-RU" altLang="ru-RU" sz="2800" b="1" dirty="0" smtClean="0">
                <a:solidFill>
                  <a:schemeClr val="tx1"/>
                </a:solidFill>
                <a:latin typeface="Times New Roman" pitchFamily="18" charset="0"/>
                <a:cs typeface="Times New Roman" pitchFamily="18" charset="0"/>
              </a:rPr>
              <a:t> межклеточного матрикса);</a:t>
            </a:r>
          </a:p>
          <a:p>
            <a:pPr fontAlgn="auto">
              <a:lnSpc>
                <a:spcPct val="90000"/>
              </a:lnSpc>
              <a:spcAft>
                <a:spcPts val="0"/>
              </a:spcAft>
              <a:buFont typeface="Arial" pitchFamily="34" charset="0"/>
              <a:buChar char="•"/>
              <a:defRPr/>
            </a:pPr>
            <a:r>
              <a:rPr lang="ru-RU" altLang="ru-RU" sz="2800" b="1" dirty="0" err="1" smtClean="0">
                <a:solidFill>
                  <a:srgbClr val="990099"/>
                </a:solidFill>
                <a:latin typeface="Times New Roman" pitchFamily="18" charset="0"/>
                <a:cs typeface="Times New Roman" pitchFamily="18" charset="0"/>
              </a:rPr>
              <a:t>Коллагеназа</a:t>
            </a:r>
            <a:r>
              <a:rPr lang="ru-RU" altLang="ru-RU" sz="2800" b="1" dirty="0" smtClean="0">
                <a:solidFill>
                  <a:srgbClr val="4D4D4D"/>
                </a:solidFill>
                <a:latin typeface="Times New Roman" pitchFamily="18" charset="0"/>
                <a:cs typeface="Times New Roman" pitchFamily="18" charset="0"/>
              </a:rPr>
              <a:t> </a:t>
            </a:r>
            <a:r>
              <a:rPr lang="ru-RU" altLang="ru-RU" sz="2800" b="1" dirty="0" smtClean="0">
                <a:solidFill>
                  <a:schemeClr val="tx1"/>
                </a:solidFill>
                <a:latin typeface="Times New Roman" pitchFamily="18" charset="0"/>
                <a:cs typeface="Times New Roman" pitchFamily="18" charset="0"/>
              </a:rPr>
              <a:t>(</a:t>
            </a:r>
            <a:r>
              <a:rPr lang="ru-RU" altLang="ru-RU" sz="2800" b="1" dirty="0" err="1" smtClean="0">
                <a:solidFill>
                  <a:schemeClr val="tx1"/>
                </a:solidFill>
                <a:latin typeface="Times New Roman" pitchFamily="18" charset="0"/>
                <a:cs typeface="Times New Roman" pitchFamily="18" charset="0"/>
              </a:rPr>
              <a:t>гидролизует</a:t>
            </a:r>
            <a:r>
              <a:rPr lang="ru-RU" altLang="ru-RU" sz="2800" b="1" dirty="0" smtClean="0">
                <a:solidFill>
                  <a:schemeClr val="tx1"/>
                </a:solidFill>
                <a:latin typeface="Times New Roman" pitchFamily="18" charset="0"/>
                <a:cs typeface="Times New Roman" pitchFamily="18" charset="0"/>
              </a:rPr>
              <a:t> коллаген десны);</a:t>
            </a:r>
          </a:p>
          <a:p>
            <a:pPr fontAlgn="auto">
              <a:lnSpc>
                <a:spcPct val="90000"/>
              </a:lnSpc>
              <a:spcAft>
                <a:spcPts val="0"/>
              </a:spcAft>
              <a:buFont typeface="Arial" pitchFamily="34" charset="0"/>
              <a:buChar char="•"/>
              <a:defRPr/>
            </a:pPr>
            <a:r>
              <a:rPr lang="ru-RU" altLang="ru-RU" sz="2800" b="1" dirty="0" err="1" smtClean="0">
                <a:solidFill>
                  <a:srgbClr val="990099"/>
                </a:solidFill>
                <a:latin typeface="Times New Roman" pitchFamily="18" charset="0"/>
                <a:cs typeface="Times New Roman" pitchFamily="18" charset="0"/>
              </a:rPr>
              <a:t>Эластаза</a:t>
            </a:r>
            <a:r>
              <a:rPr lang="ru-RU" altLang="ru-RU" sz="2800" b="1" dirty="0" smtClean="0">
                <a:solidFill>
                  <a:srgbClr val="4D4D4D"/>
                </a:solidFill>
                <a:latin typeface="Times New Roman" pitchFamily="18" charset="0"/>
                <a:cs typeface="Times New Roman" pitchFamily="18" charset="0"/>
              </a:rPr>
              <a:t> </a:t>
            </a:r>
            <a:r>
              <a:rPr lang="ru-RU" altLang="ru-RU" sz="2800" b="1" dirty="0" smtClean="0">
                <a:solidFill>
                  <a:schemeClr val="tx1"/>
                </a:solidFill>
                <a:latin typeface="Times New Roman" pitchFamily="18" charset="0"/>
                <a:cs typeface="Times New Roman" pitchFamily="18" charset="0"/>
              </a:rPr>
              <a:t>(</a:t>
            </a:r>
            <a:r>
              <a:rPr lang="ru-RU" altLang="ru-RU" sz="2800" b="1" dirty="0" err="1" smtClean="0">
                <a:solidFill>
                  <a:schemeClr val="tx1"/>
                </a:solidFill>
                <a:latin typeface="Times New Roman" pitchFamily="18" charset="0"/>
                <a:cs typeface="Times New Roman" pitchFamily="18" charset="0"/>
              </a:rPr>
              <a:t>гидролизует</a:t>
            </a:r>
            <a:r>
              <a:rPr lang="ru-RU" altLang="ru-RU" sz="2800" b="1" dirty="0" smtClean="0">
                <a:solidFill>
                  <a:schemeClr val="tx1"/>
                </a:solidFill>
                <a:latin typeface="Times New Roman" pitchFamily="18" charset="0"/>
                <a:cs typeface="Times New Roman" pitchFamily="18" charset="0"/>
              </a:rPr>
              <a:t> эластин сосудистой стенки);</a:t>
            </a:r>
          </a:p>
          <a:p>
            <a:pPr fontAlgn="auto">
              <a:lnSpc>
                <a:spcPct val="90000"/>
              </a:lnSpc>
              <a:spcAft>
                <a:spcPts val="0"/>
              </a:spcAft>
              <a:buFont typeface="Arial" pitchFamily="34" charset="0"/>
              <a:buChar char="•"/>
              <a:defRPr/>
            </a:pPr>
            <a:r>
              <a:rPr lang="ru-RU" altLang="ru-RU" sz="2800" b="1" dirty="0" smtClean="0">
                <a:solidFill>
                  <a:srgbClr val="990099"/>
                </a:solidFill>
                <a:latin typeface="Times New Roman" pitchFamily="18" charset="0"/>
                <a:cs typeface="Times New Roman" pitchFamily="18" charset="0"/>
              </a:rPr>
              <a:t>Бактериальная нейраминидаза</a:t>
            </a:r>
            <a:r>
              <a:rPr lang="ru-RU" altLang="ru-RU" sz="2800" b="1" dirty="0" smtClean="0">
                <a:solidFill>
                  <a:schemeClr val="tx1"/>
                </a:solidFill>
                <a:latin typeface="Times New Roman" pitchFamily="18" charset="0"/>
                <a:cs typeface="Times New Roman" pitchFamily="18" charset="0"/>
              </a:rPr>
              <a:t>, изменяет строение олигосахаридов мембран клеток периодонта.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1746"/>
                                        </p:tgtEl>
                                        <p:attrNameLst>
                                          <p:attrName>style.color</p:attrName>
                                        </p:attrNameLst>
                                      </p:cBhvr>
                                      <p:to>
                                        <p:clrVal>
                                          <a:srgbClr val="C00000"/>
                                        </p:clrVal>
                                      </p:to>
                                    </p:set>
                                    <p:set>
                                      <p:cBhvr>
                                        <p:cTn id="7" dur="500" fill="hold"/>
                                        <p:tgtEl>
                                          <p:spTgt spid="31746"/>
                                        </p:tgtEl>
                                        <p:attrNameLst>
                                          <p:attrName>fillcolor</p:attrName>
                                        </p:attrNameLst>
                                      </p:cBhvr>
                                      <p:to>
                                        <p:clrVal>
                                          <a:srgbClr val="C00000"/>
                                        </p:clrVal>
                                      </p:to>
                                    </p:set>
                                    <p:set>
                                      <p:cBhvr>
                                        <p:cTn id="8" dur="500" fill="hold"/>
                                        <p:tgtEl>
                                          <p:spTgt spid="3174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1747">
                                            <p:txEl>
                                              <p:pRg st="1" end="1"/>
                                            </p:txEl>
                                          </p:spTgt>
                                        </p:tgtEl>
                                        <p:attrNameLst>
                                          <p:attrName>style.color</p:attrName>
                                        </p:attrNameLst>
                                      </p:cBhvr>
                                      <p:to>
                                        <p:clrVal>
                                          <a:srgbClr val="C00000"/>
                                        </p:clrVal>
                                      </p:to>
                                    </p:set>
                                    <p:set>
                                      <p:cBhvr>
                                        <p:cTn id="13" dur="500" fill="hold"/>
                                        <p:tgtEl>
                                          <p:spTgt spid="31747">
                                            <p:txEl>
                                              <p:pRg st="1" end="1"/>
                                            </p:txEl>
                                          </p:spTgt>
                                        </p:tgtEl>
                                        <p:attrNameLst>
                                          <p:attrName>fillcolor</p:attrName>
                                        </p:attrNameLst>
                                      </p:cBhvr>
                                      <p:to>
                                        <p:clrVal>
                                          <a:srgbClr val="C00000"/>
                                        </p:clrVal>
                                      </p:to>
                                    </p:set>
                                    <p:set>
                                      <p:cBhvr>
                                        <p:cTn id="14" dur="500" fill="hold"/>
                                        <p:tgtEl>
                                          <p:spTgt spid="3174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1747">
                                            <p:txEl>
                                              <p:pRg st="0" end="0"/>
                                            </p:txEl>
                                          </p:spTgt>
                                        </p:tgtEl>
                                        <p:attrNameLst>
                                          <p:attrName>style.color</p:attrName>
                                        </p:attrNameLst>
                                      </p:cBhvr>
                                      <p:to>
                                        <p:clrVal>
                                          <a:srgbClr val="C00000"/>
                                        </p:clrVal>
                                      </p:to>
                                    </p:set>
                                    <p:set>
                                      <p:cBhvr>
                                        <p:cTn id="19" dur="500" fill="hold"/>
                                        <p:tgtEl>
                                          <p:spTgt spid="31747">
                                            <p:txEl>
                                              <p:pRg st="0" end="0"/>
                                            </p:txEl>
                                          </p:spTgt>
                                        </p:tgtEl>
                                        <p:attrNameLst>
                                          <p:attrName>fillcolor</p:attrName>
                                        </p:attrNameLst>
                                      </p:cBhvr>
                                      <p:to>
                                        <p:clrVal>
                                          <a:srgbClr val="C00000"/>
                                        </p:clrVal>
                                      </p:to>
                                    </p:set>
                                    <p:set>
                                      <p:cBhvr>
                                        <p:cTn id="20" dur="500" fill="hold"/>
                                        <p:tgtEl>
                                          <p:spTgt spid="31747">
                                            <p:txEl>
                                              <p:pRg st="0" end="0"/>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1747">
                                            <p:txEl>
                                              <p:pRg st="2" end="2"/>
                                            </p:txEl>
                                          </p:spTgt>
                                        </p:tgtEl>
                                        <p:attrNameLst>
                                          <p:attrName>style.color</p:attrName>
                                        </p:attrNameLst>
                                      </p:cBhvr>
                                      <p:to>
                                        <p:clrVal>
                                          <a:srgbClr val="C00000"/>
                                        </p:clrVal>
                                      </p:to>
                                    </p:set>
                                    <p:set>
                                      <p:cBhvr>
                                        <p:cTn id="23" dur="500" fill="hold"/>
                                        <p:tgtEl>
                                          <p:spTgt spid="31747">
                                            <p:txEl>
                                              <p:pRg st="2" end="2"/>
                                            </p:txEl>
                                          </p:spTgt>
                                        </p:tgtEl>
                                        <p:attrNameLst>
                                          <p:attrName>fillcolor</p:attrName>
                                        </p:attrNameLst>
                                      </p:cBhvr>
                                      <p:to>
                                        <p:clrVal>
                                          <a:srgbClr val="C00000"/>
                                        </p:clrVal>
                                      </p:to>
                                    </p:set>
                                    <p:set>
                                      <p:cBhvr>
                                        <p:cTn id="24" dur="500" fill="hold"/>
                                        <p:tgtEl>
                                          <p:spTgt spid="31747">
                                            <p:txEl>
                                              <p:pRg st="2" end="2"/>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31747">
                                            <p:txEl>
                                              <p:pRg st="3" end="3"/>
                                            </p:txEl>
                                          </p:spTgt>
                                        </p:tgtEl>
                                        <p:attrNameLst>
                                          <p:attrName>style.color</p:attrName>
                                        </p:attrNameLst>
                                      </p:cBhvr>
                                      <p:to>
                                        <p:clrVal>
                                          <a:srgbClr val="C00000"/>
                                        </p:clrVal>
                                      </p:to>
                                    </p:set>
                                    <p:set>
                                      <p:cBhvr>
                                        <p:cTn id="27" dur="500" fill="hold"/>
                                        <p:tgtEl>
                                          <p:spTgt spid="31747">
                                            <p:txEl>
                                              <p:pRg st="3" end="3"/>
                                            </p:txEl>
                                          </p:spTgt>
                                        </p:tgtEl>
                                        <p:attrNameLst>
                                          <p:attrName>fillcolor</p:attrName>
                                        </p:attrNameLst>
                                      </p:cBhvr>
                                      <p:to>
                                        <p:clrVal>
                                          <a:srgbClr val="C00000"/>
                                        </p:clrVal>
                                      </p:to>
                                    </p:set>
                                    <p:set>
                                      <p:cBhvr>
                                        <p:cTn id="28" dur="500" fill="hold"/>
                                        <p:tgtEl>
                                          <p:spTgt spid="31747">
                                            <p:txEl>
                                              <p:pRg st="3" end="3"/>
                                            </p:txEl>
                                          </p:spTgt>
                                        </p:tgtEl>
                                        <p:attrNameLst>
                                          <p:attrName>fill.type</p:attrName>
                                        </p:attrNameLst>
                                      </p:cBhvr>
                                      <p:to>
                                        <p:strVal val="solid"/>
                                      </p:to>
                                    </p:set>
                                  </p:childTnLst>
                                </p:cTn>
                              </p:par>
                              <p:par>
                                <p:cTn id="29" presetID="16" presetClass="emph" presetSubtype="0" fill="hold" nodeType="withEffect">
                                  <p:stCondLst>
                                    <p:cond delay="0"/>
                                  </p:stCondLst>
                                  <p:iterate type="lt">
                                    <p:tmPct val="4000"/>
                                  </p:iterate>
                                  <p:childTnLst>
                                    <p:set>
                                      <p:cBhvr override="childStyle">
                                        <p:cTn id="30" dur="500" fill="hold"/>
                                        <p:tgtEl>
                                          <p:spTgt spid="31747">
                                            <p:txEl>
                                              <p:pRg st="4" end="4"/>
                                            </p:txEl>
                                          </p:spTgt>
                                        </p:tgtEl>
                                        <p:attrNameLst>
                                          <p:attrName>style.color</p:attrName>
                                        </p:attrNameLst>
                                      </p:cBhvr>
                                      <p:to>
                                        <p:clrVal>
                                          <a:srgbClr val="C00000"/>
                                        </p:clrVal>
                                      </p:to>
                                    </p:set>
                                    <p:set>
                                      <p:cBhvr>
                                        <p:cTn id="31" dur="500" fill="hold"/>
                                        <p:tgtEl>
                                          <p:spTgt spid="31747">
                                            <p:txEl>
                                              <p:pRg st="4" end="4"/>
                                            </p:txEl>
                                          </p:spTgt>
                                        </p:tgtEl>
                                        <p:attrNameLst>
                                          <p:attrName>fillcolor</p:attrName>
                                        </p:attrNameLst>
                                      </p:cBhvr>
                                      <p:to>
                                        <p:clrVal>
                                          <a:srgbClr val="C00000"/>
                                        </p:clrVal>
                                      </p:to>
                                    </p:set>
                                    <p:set>
                                      <p:cBhvr>
                                        <p:cTn id="32" dur="500" fill="hold"/>
                                        <p:tgtEl>
                                          <p:spTgt spid="3174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357166"/>
            <a:ext cx="8362950" cy="1143008"/>
          </a:xfrm>
        </p:spPr>
        <p:txBody>
          <a:bodyPr>
            <a:normAutofit fontScale="90000"/>
          </a:bodyPr>
          <a:lstStyle/>
          <a:p>
            <a:pPr fontAlgn="auto">
              <a:spcAft>
                <a:spcPts val="0"/>
              </a:spcAft>
              <a:defRPr/>
            </a:pPr>
            <a:r>
              <a:rPr lang="ru-RU" altLang="ru-RU" sz="36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условия минерализации зубного налета и образования зубного камня:</a:t>
            </a:r>
          </a:p>
        </p:txBody>
      </p:sp>
      <p:sp>
        <p:nvSpPr>
          <p:cNvPr id="32771" name="Rectangle 3"/>
          <p:cNvSpPr>
            <a:spLocks noGrp="1" noChangeArrowheads="1"/>
          </p:cNvSpPr>
          <p:nvPr>
            <p:ph idx="1"/>
          </p:nvPr>
        </p:nvSpPr>
        <p:spPr>
          <a:xfrm>
            <a:off x="250825" y="1844675"/>
            <a:ext cx="8713788" cy="4824413"/>
          </a:xfrm>
        </p:spPr>
        <p:txBody>
          <a:bodyPr/>
          <a:lstStyle/>
          <a:p>
            <a:r>
              <a:rPr lang="ru-RU" altLang="ru-RU" b="1" dirty="0" smtClean="0">
                <a:solidFill>
                  <a:schemeClr val="tx1"/>
                </a:solidFill>
                <a:latin typeface="Times New Roman" pitchFamily="18" charset="0"/>
                <a:cs typeface="Times New Roman" pitchFamily="18" charset="0"/>
              </a:rPr>
              <a:t>Участие кислотообразующих микроорганизмов; </a:t>
            </a:r>
          </a:p>
          <a:p>
            <a:r>
              <a:rPr lang="ru-RU" altLang="ru-RU" b="1" dirty="0" smtClean="0">
                <a:solidFill>
                  <a:schemeClr val="tx1"/>
                </a:solidFill>
                <a:latin typeface="Times New Roman" pitchFamily="18" charset="0"/>
                <a:cs typeface="Times New Roman" pitchFamily="18" charset="0"/>
              </a:rPr>
              <a:t>Повышение в слюне ионов кальция и фосфатов, вызванное снижением устойчивости мицеллы слюны;</a:t>
            </a:r>
          </a:p>
          <a:p>
            <a:r>
              <a:rPr lang="ru-RU" altLang="ru-RU" b="1" dirty="0" smtClean="0">
                <a:solidFill>
                  <a:schemeClr val="tx1"/>
                </a:solidFill>
                <a:latin typeface="Times New Roman" pitchFamily="18" charset="0"/>
                <a:cs typeface="Times New Roman" pitchFamily="18" charset="0"/>
              </a:rPr>
              <a:t>Размножение микроорганизмов, продуцирующих аммиак и мочевину;</a:t>
            </a:r>
          </a:p>
          <a:p>
            <a:r>
              <a:rPr lang="ru-RU" altLang="ru-RU" b="1" dirty="0" smtClean="0">
                <a:solidFill>
                  <a:schemeClr val="tx1"/>
                </a:solidFill>
                <a:latin typeface="Times New Roman" pitchFamily="18" charset="0"/>
                <a:cs typeface="Times New Roman" pitchFamily="18" charset="0"/>
              </a:rPr>
              <a:t>Повышение содержания в зубном налете метаболитов, погибших бактерий, способных удерживать кальций и фосфаты;</a:t>
            </a:r>
          </a:p>
          <a:p>
            <a:r>
              <a:rPr lang="ru-RU" altLang="ru-RU" b="1" dirty="0" smtClean="0">
                <a:solidFill>
                  <a:schemeClr val="tx1"/>
                </a:solidFill>
                <a:latin typeface="Times New Roman" pitchFamily="18" charset="0"/>
                <a:cs typeface="Times New Roman" pitchFamily="18" charset="0"/>
              </a:rPr>
              <a:t>Участие щелочной фосфатазы, которая повышает содержание </a:t>
            </a:r>
            <a:r>
              <a:rPr lang="ru-RU" altLang="ru-RU" b="1" dirty="0" err="1" smtClean="0">
                <a:solidFill>
                  <a:schemeClr val="tx1"/>
                </a:solidFill>
                <a:latin typeface="Times New Roman" pitchFamily="18" charset="0"/>
                <a:cs typeface="Times New Roman" pitchFamily="18" charset="0"/>
              </a:rPr>
              <a:t>гидрофосфат</a:t>
            </a:r>
            <a:r>
              <a:rPr lang="ru-RU" altLang="ru-RU" b="1" dirty="0" smtClean="0">
                <a:solidFill>
                  <a:schemeClr val="tx1"/>
                </a:solidFill>
                <a:latin typeface="Times New Roman" pitchFamily="18" charset="0"/>
                <a:cs typeface="Times New Roman" pitchFamily="18" charset="0"/>
              </a:rPr>
              <a:t> – ионов в налете.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2770"/>
                                        </p:tgtEl>
                                        <p:attrNameLst>
                                          <p:attrName>style.color</p:attrName>
                                        </p:attrNameLst>
                                      </p:cBhvr>
                                      <p:to>
                                        <p:clrVal>
                                          <a:srgbClr val="C00000"/>
                                        </p:clrVal>
                                      </p:to>
                                    </p:set>
                                    <p:set>
                                      <p:cBhvr>
                                        <p:cTn id="7" dur="500" fill="hold"/>
                                        <p:tgtEl>
                                          <p:spTgt spid="32770"/>
                                        </p:tgtEl>
                                        <p:attrNameLst>
                                          <p:attrName>fillcolor</p:attrName>
                                        </p:attrNameLst>
                                      </p:cBhvr>
                                      <p:to>
                                        <p:clrVal>
                                          <a:srgbClr val="C00000"/>
                                        </p:clrVal>
                                      </p:to>
                                    </p:set>
                                    <p:set>
                                      <p:cBhvr>
                                        <p:cTn id="8" dur="500" fill="hold"/>
                                        <p:tgtEl>
                                          <p:spTgt spid="32770"/>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2771">
                                            <p:txEl>
                                              <p:pRg st="0" end="0"/>
                                            </p:txEl>
                                          </p:spTgt>
                                        </p:tgtEl>
                                        <p:attrNameLst>
                                          <p:attrName>style.color</p:attrName>
                                        </p:attrNameLst>
                                      </p:cBhvr>
                                      <p:to>
                                        <p:clrVal>
                                          <a:srgbClr val="C00000"/>
                                        </p:clrVal>
                                      </p:to>
                                    </p:set>
                                    <p:set>
                                      <p:cBhvr>
                                        <p:cTn id="13" dur="500" fill="hold"/>
                                        <p:tgtEl>
                                          <p:spTgt spid="32771">
                                            <p:txEl>
                                              <p:pRg st="0" end="0"/>
                                            </p:txEl>
                                          </p:spTgt>
                                        </p:tgtEl>
                                        <p:attrNameLst>
                                          <p:attrName>fillcolor</p:attrName>
                                        </p:attrNameLst>
                                      </p:cBhvr>
                                      <p:to>
                                        <p:clrVal>
                                          <a:srgbClr val="C00000"/>
                                        </p:clrVal>
                                      </p:to>
                                    </p:set>
                                    <p:set>
                                      <p:cBhvr>
                                        <p:cTn id="14" dur="500" fill="hold"/>
                                        <p:tgtEl>
                                          <p:spTgt spid="32771">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32771">
                                            <p:txEl>
                                              <p:pRg st="1" end="1"/>
                                            </p:txEl>
                                          </p:spTgt>
                                        </p:tgtEl>
                                        <p:attrNameLst>
                                          <p:attrName>style.color</p:attrName>
                                        </p:attrNameLst>
                                      </p:cBhvr>
                                      <p:to>
                                        <p:clrVal>
                                          <a:srgbClr val="C00000"/>
                                        </p:clrVal>
                                      </p:to>
                                    </p:set>
                                    <p:set>
                                      <p:cBhvr>
                                        <p:cTn id="17" dur="500" fill="hold"/>
                                        <p:tgtEl>
                                          <p:spTgt spid="32771">
                                            <p:txEl>
                                              <p:pRg st="1" end="1"/>
                                            </p:txEl>
                                          </p:spTgt>
                                        </p:tgtEl>
                                        <p:attrNameLst>
                                          <p:attrName>fillcolor</p:attrName>
                                        </p:attrNameLst>
                                      </p:cBhvr>
                                      <p:to>
                                        <p:clrVal>
                                          <a:srgbClr val="C00000"/>
                                        </p:clrVal>
                                      </p:to>
                                    </p:set>
                                    <p:set>
                                      <p:cBhvr>
                                        <p:cTn id="18" dur="500" fill="hold"/>
                                        <p:tgtEl>
                                          <p:spTgt spid="32771">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32771">
                                            <p:txEl>
                                              <p:pRg st="2" end="2"/>
                                            </p:txEl>
                                          </p:spTgt>
                                        </p:tgtEl>
                                        <p:attrNameLst>
                                          <p:attrName>style.color</p:attrName>
                                        </p:attrNameLst>
                                      </p:cBhvr>
                                      <p:to>
                                        <p:clrVal>
                                          <a:srgbClr val="C00000"/>
                                        </p:clrVal>
                                      </p:to>
                                    </p:set>
                                    <p:set>
                                      <p:cBhvr>
                                        <p:cTn id="21" dur="500" fill="hold"/>
                                        <p:tgtEl>
                                          <p:spTgt spid="32771">
                                            <p:txEl>
                                              <p:pRg st="2" end="2"/>
                                            </p:txEl>
                                          </p:spTgt>
                                        </p:tgtEl>
                                        <p:attrNameLst>
                                          <p:attrName>fillcolor</p:attrName>
                                        </p:attrNameLst>
                                      </p:cBhvr>
                                      <p:to>
                                        <p:clrVal>
                                          <a:srgbClr val="C00000"/>
                                        </p:clrVal>
                                      </p:to>
                                    </p:set>
                                    <p:set>
                                      <p:cBhvr>
                                        <p:cTn id="22" dur="500" fill="hold"/>
                                        <p:tgtEl>
                                          <p:spTgt spid="32771">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32771">
                                            <p:txEl>
                                              <p:pRg st="3" end="3"/>
                                            </p:txEl>
                                          </p:spTgt>
                                        </p:tgtEl>
                                        <p:attrNameLst>
                                          <p:attrName>style.color</p:attrName>
                                        </p:attrNameLst>
                                      </p:cBhvr>
                                      <p:to>
                                        <p:clrVal>
                                          <a:srgbClr val="C00000"/>
                                        </p:clrVal>
                                      </p:to>
                                    </p:set>
                                    <p:set>
                                      <p:cBhvr>
                                        <p:cTn id="25" dur="500" fill="hold"/>
                                        <p:tgtEl>
                                          <p:spTgt spid="32771">
                                            <p:txEl>
                                              <p:pRg st="3" end="3"/>
                                            </p:txEl>
                                          </p:spTgt>
                                        </p:tgtEl>
                                        <p:attrNameLst>
                                          <p:attrName>fillcolor</p:attrName>
                                        </p:attrNameLst>
                                      </p:cBhvr>
                                      <p:to>
                                        <p:clrVal>
                                          <a:srgbClr val="C00000"/>
                                        </p:clrVal>
                                      </p:to>
                                    </p:set>
                                    <p:set>
                                      <p:cBhvr>
                                        <p:cTn id="26" dur="500" fill="hold"/>
                                        <p:tgtEl>
                                          <p:spTgt spid="32771">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32771">
                                            <p:txEl>
                                              <p:pRg st="4" end="4"/>
                                            </p:txEl>
                                          </p:spTgt>
                                        </p:tgtEl>
                                        <p:attrNameLst>
                                          <p:attrName>style.color</p:attrName>
                                        </p:attrNameLst>
                                      </p:cBhvr>
                                      <p:to>
                                        <p:clrVal>
                                          <a:srgbClr val="C00000"/>
                                        </p:clrVal>
                                      </p:to>
                                    </p:set>
                                    <p:set>
                                      <p:cBhvr>
                                        <p:cTn id="29" dur="500" fill="hold"/>
                                        <p:tgtEl>
                                          <p:spTgt spid="32771">
                                            <p:txEl>
                                              <p:pRg st="4" end="4"/>
                                            </p:txEl>
                                          </p:spTgt>
                                        </p:tgtEl>
                                        <p:attrNameLst>
                                          <p:attrName>fillcolor</p:attrName>
                                        </p:attrNameLst>
                                      </p:cBhvr>
                                      <p:to>
                                        <p:clrVal>
                                          <a:srgbClr val="C00000"/>
                                        </p:clrVal>
                                      </p:to>
                                    </p:set>
                                    <p:set>
                                      <p:cBhvr>
                                        <p:cTn id="30" dur="500" fill="hold"/>
                                        <p:tgtEl>
                                          <p:spTgt spid="3277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0"/>
            <a:ext cx="8374062" cy="2060575"/>
          </a:xfrm>
        </p:spPr>
        <p:txBody>
          <a:bodyPr/>
          <a:lstStyle/>
          <a:p>
            <a:pPr fontAlgn="auto">
              <a:spcAft>
                <a:spcPts val="0"/>
              </a:spcAft>
              <a:defRPr/>
            </a:pPr>
            <a:r>
              <a:rPr lang="ru-RU" alt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Зубной налет и зубной камень могут стимулировать развитие зубной патологии</a:t>
            </a:r>
            <a:endParaRPr lang="ru-RU" altLang="ru-RU" sz="3200"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819" name="Rectangle 3"/>
          <p:cNvSpPr>
            <a:spLocks noGrp="1" noChangeArrowheads="1"/>
          </p:cNvSpPr>
          <p:nvPr>
            <p:ph idx="1"/>
          </p:nvPr>
        </p:nvSpPr>
        <p:spPr>
          <a:xfrm>
            <a:off x="250825" y="1916113"/>
            <a:ext cx="8569325" cy="4681537"/>
          </a:xfrm>
        </p:spPr>
        <p:txBody>
          <a:bodyPr/>
          <a:lstStyle/>
          <a:p>
            <a:pPr>
              <a:lnSpc>
                <a:spcPct val="90000"/>
              </a:lnSpc>
            </a:pPr>
            <a:r>
              <a:rPr lang="ru-RU" altLang="ru-RU" b="1" dirty="0" smtClean="0">
                <a:solidFill>
                  <a:srgbClr val="990099"/>
                </a:solidFill>
                <a:latin typeface="Times New Roman" pitchFamily="18" charset="0"/>
                <a:cs typeface="Times New Roman" pitchFamily="18" charset="0"/>
              </a:rPr>
              <a:t>Зубной налет</a:t>
            </a:r>
            <a:r>
              <a:rPr lang="ru-RU" altLang="ru-RU" b="1" dirty="0" smtClean="0">
                <a:solidFill>
                  <a:srgbClr val="4D4D4D"/>
                </a:solidFill>
                <a:latin typeface="Times New Roman" pitchFamily="18" charset="0"/>
                <a:cs typeface="Times New Roman" pitchFamily="18" charset="0"/>
              </a:rPr>
              <a:t> </a:t>
            </a:r>
            <a:r>
              <a:rPr lang="ru-RU" altLang="ru-RU" b="1" dirty="0" smtClean="0">
                <a:solidFill>
                  <a:schemeClr val="tx1"/>
                </a:solidFill>
                <a:latin typeface="Times New Roman" pitchFamily="18" charset="0"/>
                <a:cs typeface="Times New Roman" pitchFamily="18" charset="0"/>
              </a:rPr>
              <a:t>вырабатывает токсины (аммиак, </a:t>
            </a:r>
            <a:r>
              <a:rPr lang="ru-RU" altLang="ru-RU" b="1" dirty="0" err="1" smtClean="0">
                <a:solidFill>
                  <a:schemeClr val="tx1"/>
                </a:solidFill>
                <a:latin typeface="Times New Roman" pitchFamily="18" charset="0"/>
                <a:cs typeface="Times New Roman" pitchFamily="18" charset="0"/>
              </a:rPr>
              <a:t>лактат</a:t>
            </a:r>
            <a:r>
              <a:rPr lang="ru-RU" altLang="ru-RU" b="1" dirty="0" smtClean="0">
                <a:solidFill>
                  <a:schemeClr val="tx1"/>
                </a:solidFill>
                <a:latin typeface="Times New Roman" pitchFamily="18" charset="0"/>
                <a:cs typeface="Times New Roman" pitchFamily="18" charset="0"/>
              </a:rPr>
              <a:t>, индол и др.), которые могут вызывать воспаление десны – </a:t>
            </a:r>
            <a:r>
              <a:rPr lang="ru-RU" altLang="ru-RU" b="1" dirty="0" smtClean="0">
                <a:solidFill>
                  <a:srgbClr val="990099"/>
                </a:solidFill>
                <a:latin typeface="Times New Roman" pitchFamily="18" charset="0"/>
                <a:cs typeface="Times New Roman" pitchFamily="18" charset="0"/>
              </a:rPr>
              <a:t>гингивит.</a:t>
            </a:r>
          </a:p>
          <a:p>
            <a:pPr>
              <a:lnSpc>
                <a:spcPct val="90000"/>
              </a:lnSpc>
            </a:pPr>
            <a:r>
              <a:rPr lang="ru-RU" altLang="ru-RU" b="1" dirty="0" smtClean="0">
                <a:solidFill>
                  <a:schemeClr val="tx1"/>
                </a:solidFill>
                <a:latin typeface="Times New Roman" pitchFamily="18" charset="0"/>
                <a:cs typeface="Times New Roman" pitchFamily="18" charset="0"/>
              </a:rPr>
              <a:t>Зубной камень, разрушая зубодесневое соединение, способствует распространению инфекции в глубь тканей пародонта, а именно возникновению такой патологии как:</a:t>
            </a:r>
          </a:p>
          <a:p>
            <a:pPr>
              <a:lnSpc>
                <a:spcPct val="90000"/>
              </a:lnSpc>
            </a:pPr>
            <a:r>
              <a:rPr lang="ru-RU" altLang="ru-RU" b="1" dirty="0" err="1" smtClean="0">
                <a:solidFill>
                  <a:srgbClr val="990099"/>
                </a:solidFill>
                <a:latin typeface="Times New Roman" pitchFamily="18" charset="0"/>
                <a:cs typeface="Times New Roman" pitchFamily="18" charset="0"/>
              </a:rPr>
              <a:t>Пародонтит</a:t>
            </a:r>
            <a:r>
              <a:rPr lang="ru-RU" altLang="ru-RU" b="1" dirty="0" smtClean="0">
                <a:solidFill>
                  <a:srgbClr val="4D4D4D"/>
                </a:solidFill>
                <a:latin typeface="Times New Roman" pitchFamily="18" charset="0"/>
                <a:cs typeface="Times New Roman" pitchFamily="18" charset="0"/>
              </a:rPr>
              <a:t> </a:t>
            </a:r>
            <a:r>
              <a:rPr lang="ru-RU" altLang="ru-RU" b="1" dirty="0" smtClean="0">
                <a:solidFill>
                  <a:schemeClr val="tx1"/>
                </a:solidFill>
                <a:latin typeface="Times New Roman" pitchFamily="18" charset="0"/>
                <a:cs typeface="Times New Roman" pitchFamily="18" charset="0"/>
              </a:rPr>
              <a:t>– воспаление тканей пародонта, сопровождающиеся деструкцией десны, периодонта и зуба.</a:t>
            </a:r>
          </a:p>
          <a:p>
            <a:pPr>
              <a:lnSpc>
                <a:spcPct val="90000"/>
              </a:lnSpc>
            </a:pPr>
            <a:r>
              <a:rPr lang="ru-RU" altLang="ru-RU" b="1" dirty="0" smtClean="0">
                <a:solidFill>
                  <a:srgbClr val="990099"/>
                </a:solidFill>
                <a:latin typeface="Times New Roman" pitchFamily="18" charset="0"/>
                <a:cs typeface="Times New Roman" pitchFamily="18" charset="0"/>
              </a:rPr>
              <a:t>Пародонтоз </a:t>
            </a:r>
            <a:r>
              <a:rPr lang="ru-RU" altLang="ru-RU" b="1" dirty="0" smtClean="0">
                <a:solidFill>
                  <a:schemeClr val="tx1"/>
                </a:solidFill>
                <a:latin typeface="Times New Roman" pitchFamily="18" charset="0"/>
                <a:cs typeface="Times New Roman" pitchFamily="18" charset="0"/>
              </a:rPr>
              <a:t>– дистрофическое поражение всех элементов пародонта.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4818"/>
                                        </p:tgtEl>
                                        <p:attrNameLst>
                                          <p:attrName>style.color</p:attrName>
                                        </p:attrNameLst>
                                      </p:cBhvr>
                                      <p:to>
                                        <p:clrVal>
                                          <a:srgbClr val="C00000"/>
                                        </p:clrVal>
                                      </p:to>
                                    </p:set>
                                    <p:set>
                                      <p:cBhvr>
                                        <p:cTn id="7" dur="500" fill="hold"/>
                                        <p:tgtEl>
                                          <p:spTgt spid="34818"/>
                                        </p:tgtEl>
                                        <p:attrNameLst>
                                          <p:attrName>fillcolor</p:attrName>
                                        </p:attrNameLst>
                                      </p:cBhvr>
                                      <p:to>
                                        <p:clrVal>
                                          <a:srgbClr val="C00000"/>
                                        </p:clrVal>
                                      </p:to>
                                    </p:set>
                                    <p:set>
                                      <p:cBhvr>
                                        <p:cTn id="8" dur="500" fill="hold"/>
                                        <p:tgtEl>
                                          <p:spTgt spid="34818"/>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4819">
                                            <p:txEl>
                                              <p:pRg st="0" end="0"/>
                                            </p:txEl>
                                          </p:spTgt>
                                        </p:tgtEl>
                                        <p:attrNameLst>
                                          <p:attrName>style.color</p:attrName>
                                        </p:attrNameLst>
                                      </p:cBhvr>
                                      <p:to>
                                        <p:clrVal>
                                          <a:srgbClr val="000099"/>
                                        </p:clrVal>
                                      </p:to>
                                    </p:set>
                                    <p:set>
                                      <p:cBhvr>
                                        <p:cTn id="13" dur="500" fill="hold"/>
                                        <p:tgtEl>
                                          <p:spTgt spid="34819">
                                            <p:txEl>
                                              <p:pRg st="0" end="0"/>
                                            </p:txEl>
                                          </p:spTgt>
                                        </p:tgtEl>
                                        <p:attrNameLst>
                                          <p:attrName>fillcolor</p:attrName>
                                        </p:attrNameLst>
                                      </p:cBhvr>
                                      <p:to>
                                        <p:clrVal>
                                          <a:srgbClr val="000099"/>
                                        </p:clrVal>
                                      </p:to>
                                    </p:set>
                                    <p:set>
                                      <p:cBhvr>
                                        <p:cTn id="14" dur="500" fill="hold"/>
                                        <p:tgtEl>
                                          <p:spTgt spid="34819">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34819">
                                            <p:txEl>
                                              <p:pRg st="1" end="1"/>
                                            </p:txEl>
                                          </p:spTgt>
                                        </p:tgtEl>
                                        <p:attrNameLst>
                                          <p:attrName>style.color</p:attrName>
                                        </p:attrNameLst>
                                      </p:cBhvr>
                                      <p:to>
                                        <p:clrVal>
                                          <a:srgbClr val="000099"/>
                                        </p:clrVal>
                                      </p:to>
                                    </p:set>
                                    <p:set>
                                      <p:cBhvr>
                                        <p:cTn id="17" dur="500" fill="hold"/>
                                        <p:tgtEl>
                                          <p:spTgt spid="34819">
                                            <p:txEl>
                                              <p:pRg st="1" end="1"/>
                                            </p:txEl>
                                          </p:spTgt>
                                        </p:tgtEl>
                                        <p:attrNameLst>
                                          <p:attrName>fillcolor</p:attrName>
                                        </p:attrNameLst>
                                      </p:cBhvr>
                                      <p:to>
                                        <p:clrVal>
                                          <a:srgbClr val="000099"/>
                                        </p:clrVal>
                                      </p:to>
                                    </p:set>
                                    <p:set>
                                      <p:cBhvr>
                                        <p:cTn id="18" dur="500" fill="hold"/>
                                        <p:tgtEl>
                                          <p:spTgt spid="34819">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34819">
                                            <p:txEl>
                                              <p:pRg st="2" end="2"/>
                                            </p:txEl>
                                          </p:spTgt>
                                        </p:tgtEl>
                                        <p:attrNameLst>
                                          <p:attrName>style.color</p:attrName>
                                        </p:attrNameLst>
                                      </p:cBhvr>
                                      <p:to>
                                        <p:clrVal>
                                          <a:srgbClr val="000099"/>
                                        </p:clrVal>
                                      </p:to>
                                    </p:set>
                                    <p:set>
                                      <p:cBhvr>
                                        <p:cTn id="21" dur="500" fill="hold"/>
                                        <p:tgtEl>
                                          <p:spTgt spid="34819">
                                            <p:txEl>
                                              <p:pRg st="2" end="2"/>
                                            </p:txEl>
                                          </p:spTgt>
                                        </p:tgtEl>
                                        <p:attrNameLst>
                                          <p:attrName>fillcolor</p:attrName>
                                        </p:attrNameLst>
                                      </p:cBhvr>
                                      <p:to>
                                        <p:clrVal>
                                          <a:srgbClr val="000099"/>
                                        </p:clrVal>
                                      </p:to>
                                    </p:set>
                                    <p:set>
                                      <p:cBhvr>
                                        <p:cTn id="22" dur="500" fill="hold"/>
                                        <p:tgtEl>
                                          <p:spTgt spid="34819">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34819">
                                            <p:txEl>
                                              <p:pRg st="3" end="3"/>
                                            </p:txEl>
                                          </p:spTgt>
                                        </p:tgtEl>
                                        <p:attrNameLst>
                                          <p:attrName>style.color</p:attrName>
                                        </p:attrNameLst>
                                      </p:cBhvr>
                                      <p:to>
                                        <p:clrVal>
                                          <a:srgbClr val="000099"/>
                                        </p:clrVal>
                                      </p:to>
                                    </p:set>
                                    <p:set>
                                      <p:cBhvr>
                                        <p:cTn id="25" dur="500" fill="hold"/>
                                        <p:tgtEl>
                                          <p:spTgt spid="34819">
                                            <p:txEl>
                                              <p:pRg st="3" end="3"/>
                                            </p:txEl>
                                          </p:spTgt>
                                        </p:tgtEl>
                                        <p:attrNameLst>
                                          <p:attrName>fillcolor</p:attrName>
                                        </p:attrNameLst>
                                      </p:cBhvr>
                                      <p:to>
                                        <p:clrVal>
                                          <a:srgbClr val="000099"/>
                                        </p:clrVal>
                                      </p:to>
                                    </p:set>
                                    <p:set>
                                      <p:cBhvr>
                                        <p:cTn id="26" dur="500" fill="hold"/>
                                        <p:tgtEl>
                                          <p:spTgt spid="348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282" y="214290"/>
            <a:ext cx="8643998" cy="6215106"/>
          </a:xfrm>
        </p:spPr>
        <p:txBody>
          <a:bodyPr rtlCol="0">
            <a:normAutofit fontScale="92500"/>
          </a:bodyPr>
          <a:lstStyle/>
          <a:p>
            <a:pPr algn="ctr" fontAlgn="auto">
              <a:spcAft>
                <a:spcPts val="0"/>
              </a:spcAft>
              <a:buNone/>
              <a:defRPr/>
            </a:pPr>
            <a:endParaRPr 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Aft>
                <a:spcPts val="0"/>
              </a:spcAft>
              <a:buNone/>
              <a:defRPr/>
            </a:pPr>
            <a:r>
              <a:rPr lang="ru-RU" sz="32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КАРИЕСОГЕННОСТЬ ЗУБНОГО НАЛЕТА</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14300" indent="0" fontAlgn="auto">
              <a:spcAft>
                <a:spcPts val="0"/>
              </a:spcAft>
              <a:buFont typeface="Arial" pitchFamily="34" charset="0"/>
              <a:buNone/>
              <a:defRPr/>
            </a:pPr>
            <a:endParaRPr lang="ru-RU" dirty="0" smtClean="0">
              <a:solidFill>
                <a:srgbClr val="333333"/>
              </a:solidFill>
            </a:endParaRPr>
          </a:p>
          <a:p>
            <a:pPr marL="114300" indent="0" fontAlgn="auto">
              <a:spcAft>
                <a:spcPts val="0"/>
              </a:spcAft>
              <a:buFont typeface="Arial" pitchFamily="34" charset="0"/>
              <a:buNone/>
              <a:defRPr/>
            </a:pPr>
            <a:endParaRPr lang="ru-RU" b="1" dirty="0" smtClean="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ru-RU" b="1" dirty="0" smtClean="0">
                <a:solidFill>
                  <a:schemeClr val="tx1"/>
                </a:solidFill>
                <a:latin typeface="Times New Roman" pitchFamily="18" charset="0"/>
                <a:cs typeface="Times New Roman" pitchFamily="18" charset="0"/>
              </a:rPr>
              <a:t>Зубной </a:t>
            </a:r>
            <a:r>
              <a:rPr lang="ru-RU" b="1" dirty="0">
                <a:solidFill>
                  <a:schemeClr val="tx1"/>
                </a:solidFill>
                <a:latin typeface="Times New Roman" pitchFamily="18" charset="0"/>
                <a:cs typeface="Times New Roman" pitchFamily="18" charset="0"/>
              </a:rPr>
              <a:t>налет способствует кариесу</a:t>
            </a:r>
            <a:r>
              <a:rPr lang="ru-RU" b="1" dirty="0" smtClean="0">
                <a:solidFill>
                  <a:schemeClr val="tx1"/>
                </a:solidFill>
                <a:latin typeface="Times New Roman" pitchFamily="18" charset="0"/>
                <a:cs typeface="Times New Roman" pitchFamily="18" charset="0"/>
              </a:rPr>
              <a:t>. Чем </a:t>
            </a:r>
            <a:r>
              <a:rPr lang="ru-RU" b="1" dirty="0">
                <a:solidFill>
                  <a:schemeClr val="tx1"/>
                </a:solidFill>
                <a:latin typeface="Times New Roman" pitchFamily="18" charset="0"/>
                <a:cs typeface="Times New Roman" pitchFamily="18" charset="0"/>
              </a:rPr>
              <a:t>быстрее образуется налет, тем выше </a:t>
            </a:r>
            <a:r>
              <a:rPr lang="ru-RU" b="1" dirty="0" err="1">
                <a:solidFill>
                  <a:schemeClr val="tx1"/>
                </a:solidFill>
                <a:latin typeface="Times New Roman" pitchFamily="18" charset="0"/>
                <a:cs typeface="Times New Roman" pitchFamily="18" charset="0"/>
              </a:rPr>
              <a:t>кариесогенность</a:t>
            </a:r>
            <a:r>
              <a:rPr lang="ru-RU" b="1" dirty="0">
                <a:solidFill>
                  <a:schemeClr val="tx1"/>
                </a:solidFill>
                <a:latin typeface="Times New Roman" pitchFamily="18" charset="0"/>
                <a:cs typeface="Times New Roman" pitchFamily="18" charset="0"/>
              </a:rPr>
              <a:t>, что также зависит от активности микроорганизмов. </a:t>
            </a:r>
            <a:r>
              <a:rPr lang="en-US" b="1" dirty="0" err="1">
                <a:solidFill>
                  <a:schemeClr val="tx1"/>
                </a:solidFill>
                <a:latin typeface="Times New Roman" pitchFamily="18" charset="0"/>
                <a:cs typeface="Times New Roman" pitchFamily="18" charset="0"/>
              </a:rPr>
              <a:t>Str</a:t>
            </a:r>
            <a:r>
              <a:rPr lang="ru-RU"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mutans</a:t>
            </a:r>
            <a:r>
              <a:rPr lang="ru-RU" b="1" dirty="0">
                <a:solidFill>
                  <a:schemeClr val="tx1"/>
                </a:solidFill>
                <a:latin typeface="Times New Roman" pitchFamily="18" charset="0"/>
                <a:cs typeface="Times New Roman" pitchFamily="18" charset="0"/>
              </a:rPr>
              <a:t> вырабатывает </a:t>
            </a:r>
            <a:r>
              <a:rPr lang="ru-RU" b="1" dirty="0" smtClean="0">
                <a:solidFill>
                  <a:schemeClr val="tx1"/>
                </a:solidFill>
                <a:latin typeface="Times New Roman" pitchFamily="18" charset="0"/>
                <a:cs typeface="Times New Roman" pitchFamily="18" charset="0"/>
              </a:rPr>
              <a:t>большие </a:t>
            </a:r>
            <a:r>
              <a:rPr lang="ru-RU" b="1" dirty="0">
                <a:solidFill>
                  <a:schemeClr val="tx1"/>
                </a:solidFill>
                <a:latin typeface="Times New Roman" pitchFamily="18" charset="0"/>
                <a:cs typeface="Times New Roman" pitchFamily="18" charset="0"/>
              </a:rPr>
              <a:t>количества молочной кислоты. По мере накопления ЗН влияние слюны на эмаль ослабевает, а воздействие метаболитов зубного налета усиливается. В результате чего накопившийся </a:t>
            </a:r>
            <a:r>
              <a:rPr lang="ru-RU" b="1" dirty="0" err="1">
                <a:solidFill>
                  <a:schemeClr val="tx1"/>
                </a:solidFill>
                <a:latin typeface="Times New Roman" pitchFamily="18" charset="0"/>
                <a:cs typeface="Times New Roman" pitchFamily="18" charset="0"/>
              </a:rPr>
              <a:t>лактат</a:t>
            </a:r>
            <a:r>
              <a:rPr lang="ru-RU" b="1" dirty="0">
                <a:solidFill>
                  <a:schemeClr val="tx1"/>
                </a:solidFill>
                <a:latin typeface="Times New Roman" pitchFamily="18" charset="0"/>
                <a:cs typeface="Times New Roman" pitchFamily="18" charset="0"/>
              </a:rPr>
              <a:t> растворяет </a:t>
            </a:r>
            <a:r>
              <a:rPr lang="ru-RU" b="1" dirty="0" err="1">
                <a:solidFill>
                  <a:schemeClr val="tx1"/>
                </a:solidFill>
                <a:latin typeface="Times New Roman" pitchFamily="18" charset="0"/>
                <a:cs typeface="Times New Roman" pitchFamily="18" charset="0"/>
              </a:rPr>
              <a:t>межпризматическое</a:t>
            </a:r>
            <a:r>
              <a:rPr lang="ru-RU" b="1" dirty="0">
                <a:solidFill>
                  <a:schemeClr val="tx1"/>
                </a:solidFill>
                <a:latin typeface="Times New Roman" pitchFamily="18" charset="0"/>
                <a:cs typeface="Times New Roman" pitchFamily="18" charset="0"/>
              </a:rPr>
              <a:t> вещество эмали с образованием </a:t>
            </a:r>
            <a:r>
              <a:rPr lang="ru-RU" b="1" dirty="0" err="1">
                <a:solidFill>
                  <a:schemeClr val="tx1"/>
                </a:solidFill>
                <a:latin typeface="Times New Roman" pitchFamily="18" charset="0"/>
                <a:cs typeface="Times New Roman" pitchFamily="18" charset="0"/>
              </a:rPr>
              <a:t>микрополостей</a:t>
            </a:r>
            <a:r>
              <a:rPr lang="ru-RU" b="1" dirty="0">
                <a:solidFill>
                  <a:schemeClr val="tx1"/>
                </a:solidFill>
                <a:latin typeface="Times New Roman" pitchFamily="18" charset="0"/>
                <a:cs typeface="Times New Roman" pitchFamily="18" charset="0"/>
              </a:rPr>
              <a:t>, которые заполняются микроорганизмами, слюнными и бактериальными белками. </a:t>
            </a:r>
            <a:r>
              <a:rPr lang="ru-RU" b="1" dirty="0" err="1">
                <a:solidFill>
                  <a:schemeClr val="tx1"/>
                </a:solidFill>
                <a:latin typeface="Times New Roman" pitchFamily="18" charset="0"/>
                <a:cs typeface="Times New Roman" pitchFamily="18" charset="0"/>
              </a:rPr>
              <a:t>Кариесогенность</a:t>
            </a:r>
            <a:r>
              <a:rPr lang="ru-RU" b="1" dirty="0">
                <a:solidFill>
                  <a:schemeClr val="tx1"/>
                </a:solidFill>
                <a:latin typeface="Times New Roman" pitchFamily="18" charset="0"/>
                <a:cs typeface="Times New Roman" pitchFamily="18" charset="0"/>
              </a:rPr>
              <a:t> ЗН возрастает при употреблении с пищей большого количества углеводов и уменьшении уровней кальция и фосфатов в слюне.</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Борьба с зубным налетом</a:t>
            </a:r>
            <a:endParaRPr lang="ru-RU"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214282" y="1752600"/>
            <a:ext cx="8715436" cy="5105400"/>
          </a:xfrm>
        </p:spPr>
        <p:txBody>
          <a:bodyPr rtlCol="0">
            <a:normAutofit/>
          </a:bodyPr>
          <a:lstStyle/>
          <a:p>
            <a:pPr marL="114300" indent="0" fontAlgn="auto">
              <a:spcAft>
                <a:spcPts val="0"/>
              </a:spcAft>
              <a:buFont typeface="Arial" pitchFamily="34" charset="0"/>
              <a:buNone/>
              <a:defRPr/>
            </a:pPr>
            <a:r>
              <a:rPr lang="ru-RU" sz="2600" b="1" dirty="0">
                <a:solidFill>
                  <a:schemeClr val="tx1"/>
                </a:solidFill>
                <a:latin typeface="Times New Roman" pitchFamily="18" charset="0"/>
                <a:cs typeface="Times New Roman" pitchFamily="18" charset="0"/>
              </a:rPr>
              <a:t>Одними из важных мер борьбы с зубным налетом нужно отметить чистку зубов  2 раза в сутки качественной зубной пастой, полоскание полости рта после еды, жевательная резинка (непродолжительное время) после приема пищи, рациональное питание. Необходимо отметить, что зубной налет снимается зубной щеткой только по истечении трех минут чистки. Зубная щетка подбирается врачом-стоматологом в зависимости от состояния полости рта (гингивит, стоматит, пародонтит, патологическая </a:t>
            </a:r>
            <a:r>
              <a:rPr lang="ru-RU" sz="2600" b="1" dirty="0" err="1">
                <a:solidFill>
                  <a:schemeClr val="tx1"/>
                </a:solidFill>
                <a:latin typeface="Times New Roman" pitchFamily="18" charset="0"/>
                <a:cs typeface="Times New Roman" pitchFamily="18" charset="0"/>
              </a:rPr>
              <a:t>стираемость</a:t>
            </a:r>
            <a:r>
              <a:rPr lang="ru-RU" sz="2600" b="1" dirty="0">
                <a:solidFill>
                  <a:schemeClr val="tx1"/>
                </a:solidFill>
                <a:latin typeface="Times New Roman" pitchFamily="18" charset="0"/>
                <a:cs typeface="Times New Roman" pitchFamily="18" charset="0"/>
              </a:rPr>
              <a:t> эмали и др.), а также от возраста пациента.</a:t>
            </a:r>
          </a:p>
          <a:p>
            <a:pPr marL="114300" indent="0"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p:txBody>
          <a:bodyPr/>
          <a:lstStyle/>
          <a:p>
            <a:endParaRPr lang="ru-RU" dirty="0"/>
          </a:p>
        </p:txBody>
      </p:sp>
      <p:sp>
        <p:nvSpPr>
          <p:cNvPr id="4" name="Заголовок 3"/>
          <p:cNvSpPr>
            <a:spLocks noGrp="1"/>
          </p:cNvSpPr>
          <p:nvPr>
            <p:ph type="title"/>
          </p:nvPr>
        </p:nvSpPr>
        <p:spPr/>
        <p:txBody>
          <a:bodyPr/>
          <a:lstStyle/>
          <a:p>
            <a:r>
              <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endPar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2706" name="Picture 2" descr="C:\Users\home\Desktop\stomatologiya_msk_rajon.jpg"/>
          <p:cNvPicPr>
            <a:picLocks noGrp="1" noChangeAspect="1" noChangeArrowheads="1"/>
          </p:cNvPicPr>
          <p:nvPr>
            <p:ph type="pic" idx="1"/>
          </p:nvPr>
        </p:nvPicPr>
        <p:blipFill>
          <a:blip r:embed="rId2"/>
          <a:srcRect l="15285" r="15285"/>
          <a:stretch>
            <a:fillRect/>
          </a:stretch>
        </p:blipFill>
        <p:spPr bwMode="auto">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260350"/>
            <a:ext cx="8207375" cy="1296988"/>
          </a:xfrm>
        </p:spPr>
        <p:txBody>
          <a:bodyPr/>
          <a:lstStyle/>
          <a:p>
            <a:pPr fontAlgn="auto">
              <a:spcAft>
                <a:spcPts val="0"/>
              </a:spcAft>
              <a:defRPr/>
            </a:pPr>
            <a:r>
              <a:rPr lang="ru-RU" alt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Приобретенная пелликула зуба</a:t>
            </a:r>
            <a:r>
              <a:rPr lang="ru-RU" altLang="ru-RU" b="1" dirty="0" smtClean="0">
                <a:solidFill>
                  <a:srgbClr val="990099"/>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5123" name="Rectangle 3"/>
          <p:cNvSpPr>
            <a:spLocks noGrp="1" noChangeArrowheads="1"/>
          </p:cNvSpPr>
          <p:nvPr>
            <p:ph idx="1"/>
          </p:nvPr>
        </p:nvSpPr>
        <p:spPr>
          <a:xfrm>
            <a:off x="250825" y="1628775"/>
            <a:ext cx="8569325" cy="4895850"/>
          </a:xfrm>
        </p:spPr>
        <p:txBody>
          <a:bodyPr rtlCol="0">
            <a:normAutofit/>
          </a:bodyPr>
          <a:lstStyle/>
          <a:p>
            <a:pPr marL="114300" indent="0" fontAlgn="auto">
              <a:lnSpc>
                <a:spcPct val="90000"/>
              </a:lnSpc>
              <a:spcAft>
                <a:spcPts val="0"/>
              </a:spcAft>
              <a:buFont typeface="Arial" pitchFamily="34" charset="0"/>
              <a:buNone/>
              <a:defRPr/>
            </a:pPr>
            <a:r>
              <a:rPr lang="ru-RU" altLang="ru-RU" sz="2800" b="1" dirty="0" smtClean="0">
                <a:solidFill>
                  <a:srgbClr val="990099"/>
                </a:solidFill>
                <a:latin typeface="Times New Roman" pitchFamily="18" charset="0"/>
                <a:cs typeface="Times New Roman" pitchFamily="18" charset="0"/>
              </a:rPr>
              <a:t>Пелликула</a:t>
            </a:r>
            <a:r>
              <a:rPr lang="ru-RU" altLang="ru-RU" sz="2800" b="1" dirty="0" smtClean="0">
                <a:solidFill>
                  <a:srgbClr val="333333"/>
                </a:solidFill>
                <a:latin typeface="Times New Roman" pitchFamily="18" charset="0"/>
                <a:cs typeface="Times New Roman" pitchFamily="18" charset="0"/>
              </a:rPr>
              <a:t> – приобретенная безмикробная тонкая органическая пленка на поверхности зуба, образование которой начинается через 20-30 минут после приема пищи.</a:t>
            </a:r>
          </a:p>
          <a:p>
            <a:pPr marL="114300" indent="0" fontAlgn="auto">
              <a:lnSpc>
                <a:spcPct val="90000"/>
              </a:lnSpc>
              <a:spcAft>
                <a:spcPts val="0"/>
              </a:spcAft>
              <a:buFont typeface="Arial" pitchFamily="34" charset="0"/>
              <a:buNone/>
              <a:defRPr/>
            </a:pPr>
            <a:r>
              <a:rPr lang="ru-RU" altLang="ru-RU" sz="2800" b="1" dirty="0" smtClean="0">
                <a:solidFill>
                  <a:srgbClr val="333333"/>
                </a:solidFill>
                <a:latin typeface="Times New Roman" pitchFamily="18" charset="0"/>
                <a:cs typeface="Times New Roman" pitchFamily="18" charset="0"/>
              </a:rPr>
              <a:t>Образование  пелликулы существенно ускоряется при снижении рН полости рта.</a:t>
            </a:r>
          </a:p>
          <a:p>
            <a:pPr fontAlgn="auto">
              <a:lnSpc>
                <a:spcPct val="90000"/>
              </a:lnSpc>
              <a:spcAft>
                <a:spcPts val="0"/>
              </a:spcAft>
              <a:buFont typeface="Arial" pitchFamily="34" charset="0"/>
              <a:buChar char="•"/>
              <a:defRPr/>
            </a:pPr>
            <a:endParaRPr lang="ru-RU" altLang="ru-RU" sz="2800" b="1" dirty="0" smtClean="0">
              <a:solidFill>
                <a:srgbClr val="333333"/>
              </a:solidFill>
            </a:endParaRPr>
          </a:p>
        </p:txBody>
      </p:sp>
      <p:pic>
        <p:nvPicPr>
          <p:cNvPr id="11268" name="Picture 6"/>
          <p:cNvPicPr>
            <a:picLocks noChangeAspect="1" noChangeArrowheads="1"/>
          </p:cNvPicPr>
          <p:nvPr/>
        </p:nvPicPr>
        <p:blipFill>
          <a:blip r:embed="rId3"/>
          <a:srcRect/>
          <a:stretch>
            <a:fillRect/>
          </a:stretch>
        </p:blipFill>
        <p:spPr bwMode="auto">
          <a:xfrm>
            <a:off x="5435600" y="4508500"/>
            <a:ext cx="2925763" cy="18732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74638"/>
            <a:ext cx="8218487" cy="1425575"/>
          </a:xfrm>
        </p:spPr>
        <p:txBody>
          <a:bodyPr/>
          <a:lstStyle/>
          <a:p>
            <a:pPr fontAlgn="auto">
              <a:spcAft>
                <a:spcPts val="0"/>
              </a:spcAft>
              <a:defRPr/>
            </a:pPr>
            <a:r>
              <a:rPr lang="ru-RU" alt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В образовании пелликулы зуба участвуют:</a:t>
            </a:r>
          </a:p>
        </p:txBody>
      </p:sp>
      <p:sp>
        <p:nvSpPr>
          <p:cNvPr id="6147" name="Rectangle 3"/>
          <p:cNvSpPr>
            <a:spLocks noGrp="1" noChangeArrowheads="1"/>
          </p:cNvSpPr>
          <p:nvPr>
            <p:ph idx="1"/>
          </p:nvPr>
        </p:nvSpPr>
        <p:spPr>
          <a:xfrm>
            <a:off x="539750" y="1844675"/>
            <a:ext cx="8147050" cy="4679950"/>
          </a:xfrm>
        </p:spPr>
        <p:txBody>
          <a:bodyPr/>
          <a:lstStyle/>
          <a:p>
            <a:pPr>
              <a:lnSpc>
                <a:spcPct val="80000"/>
              </a:lnSpc>
            </a:pPr>
            <a:r>
              <a:rPr lang="ru-RU" altLang="ru-RU" sz="2800" b="1" dirty="0" smtClean="0">
                <a:solidFill>
                  <a:schemeClr val="tx1"/>
                </a:solidFill>
                <a:latin typeface="Times New Roman" pitchFamily="18" charset="0"/>
                <a:cs typeface="Times New Roman" pitchFamily="18" charset="0"/>
              </a:rPr>
              <a:t>Кислые белки, богатые </a:t>
            </a:r>
            <a:r>
              <a:rPr lang="ru-RU" altLang="ru-RU" sz="2800" b="1" dirty="0" err="1" smtClean="0">
                <a:solidFill>
                  <a:schemeClr val="tx1"/>
                </a:solidFill>
                <a:latin typeface="Times New Roman" pitchFamily="18" charset="0"/>
                <a:cs typeface="Times New Roman" pitchFamily="18" charset="0"/>
              </a:rPr>
              <a:t>пролином</a:t>
            </a:r>
            <a:r>
              <a:rPr lang="ru-RU" altLang="ru-RU" sz="2800" b="1" dirty="0" smtClean="0">
                <a:solidFill>
                  <a:schemeClr val="tx1"/>
                </a:solidFill>
                <a:latin typeface="Times New Roman" pitchFamily="18" charset="0"/>
                <a:cs typeface="Times New Roman" pitchFamily="18" charset="0"/>
              </a:rPr>
              <a:t>;</a:t>
            </a:r>
          </a:p>
          <a:p>
            <a:pPr>
              <a:lnSpc>
                <a:spcPct val="80000"/>
              </a:lnSpc>
            </a:pPr>
            <a:r>
              <a:rPr lang="ru-RU" altLang="ru-RU" sz="2800" b="1" dirty="0" err="1" smtClean="0">
                <a:solidFill>
                  <a:schemeClr val="tx1"/>
                </a:solidFill>
                <a:latin typeface="Times New Roman" pitchFamily="18" charset="0"/>
                <a:cs typeface="Times New Roman" pitchFamily="18" charset="0"/>
              </a:rPr>
              <a:t>Гликозилированные</a:t>
            </a:r>
            <a:r>
              <a:rPr lang="ru-RU" altLang="ru-RU" sz="2800" b="1" dirty="0" smtClean="0">
                <a:solidFill>
                  <a:schemeClr val="tx1"/>
                </a:solidFill>
                <a:latin typeface="Times New Roman" pitchFamily="18" charset="0"/>
                <a:cs typeface="Times New Roman" pitchFamily="18" charset="0"/>
              </a:rPr>
              <a:t> белки, богатые </a:t>
            </a:r>
            <a:r>
              <a:rPr lang="ru-RU" altLang="ru-RU" sz="2800" b="1" dirty="0" err="1" smtClean="0">
                <a:solidFill>
                  <a:schemeClr val="tx1"/>
                </a:solidFill>
                <a:latin typeface="Times New Roman" pitchFamily="18" charset="0"/>
                <a:cs typeface="Times New Roman" pitchFamily="18" charset="0"/>
              </a:rPr>
              <a:t>пролином</a:t>
            </a:r>
            <a:r>
              <a:rPr lang="ru-RU" altLang="ru-RU" sz="2800" b="1" dirty="0" smtClean="0">
                <a:solidFill>
                  <a:schemeClr val="tx1"/>
                </a:solidFill>
                <a:latin typeface="Times New Roman" pitchFamily="18" charset="0"/>
                <a:cs typeface="Times New Roman" pitchFamily="18" charset="0"/>
              </a:rPr>
              <a:t>;</a:t>
            </a:r>
          </a:p>
          <a:p>
            <a:pPr>
              <a:lnSpc>
                <a:spcPct val="80000"/>
              </a:lnSpc>
            </a:pPr>
            <a:r>
              <a:rPr lang="ru-RU" altLang="ru-RU" sz="2800" b="1" dirty="0" smtClean="0">
                <a:solidFill>
                  <a:schemeClr val="tx1"/>
                </a:solidFill>
                <a:latin typeface="Times New Roman" pitchFamily="18" charset="0"/>
                <a:cs typeface="Times New Roman" pitchFamily="18" charset="0"/>
              </a:rPr>
              <a:t>Муцины;</a:t>
            </a:r>
          </a:p>
          <a:p>
            <a:pPr>
              <a:lnSpc>
                <a:spcPct val="80000"/>
              </a:lnSpc>
            </a:pPr>
            <a:r>
              <a:rPr lang="ru-RU" altLang="ru-RU" sz="2800" b="1" dirty="0" err="1" smtClean="0">
                <a:solidFill>
                  <a:schemeClr val="tx1"/>
                </a:solidFill>
                <a:latin typeface="Times New Roman" pitchFamily="18" charset="0"/>
                <a:cs typeface="Times New Roman" pitchFamily="18" charset="0"/>
              </a:rPr>
              <a:t>Лактофферин</a:t>
            </a:r>
            <a:r>
              <a:rPr lang="ru-RU" altLang="ru-RU" sz="2800" b="1" dirty="0" smtClean="0">
                <a:solidFill>
                  <a:schemeClr val="tx1"/>
                </a:solidFill>
                <a:latin typeface="Times New Roman" pitchFamily="18" charset="0"/>
                <a:cs typeface="Times New Roman" pitchFamily="18" charset="0"/>
              </a:rPr>
              <a:t>;</a:t>
            </a:r>
          </a:p>
          <a:p>
            <a:pPr>
              <a:lnSpc>
                <a:spcPct val="80000"/>
              </a:lnSpc>
            </a:pPr>
            <a:r>
              <a:rPr lang="ru-RU" altLang="ru-RU" sz="2800" b="1" dirty="0" err="1" smtClean="0">
                <a:solidFill>
                  <a:schemeClr val="tx1"/>
                </a:solidFill>
                <a:latin typeface="Times New Roman" pitchFamily="18" charset="0"/>
                <a:cs typeface="Times New Roman" pitchFamily="18" charset="0"/>
              </a:rPr>
              <a:t>Гистатины</a:t>
            </a:r>
            <a:r>
              <a:rPr lang="ru-RU" altLang="ru-RU" sz="2800" b="1" dirty="0" smtClean="0">
                <a:solidFill>
                  <a:schemeClr val="tx1"/>
                </a:solidFill>
                <a:latin typeface="Times New Roman" pitchFamily="18" charset="0"/>
                <a:cs typeface="Times New Roman" pitchFamily="18" charset="0"/>
              </a:rPr>
              <a:t>; </a:t>
            </a:r>
          </a:p>
          <a:p>
            <a:pPr>
              <a:lnSpc>
                <a:spcPct val="80000"/>
              </a:lnSpc>
              <a:buNone/>
            </a:pPr>
            <a:endParaRPr lang="ru-RU" altLang="ru-RU" sz="2800" b="1" dirty="0" smtClean="0">
              <a:solidFill>
                <a:schemeClr val="tx1"/>
              </a:solidFill>
              <a:latin typeface="Times New Roman" pitchFamily="18" charset="0"/>
              <a:cs typeface="Times New Roman" pitchFamily="18" charset="0"/>
            </a:endParaRPr>
          </a:p>
          <a:p>
            <a:pPr>
              <a:lnSpc>
                <a:spcPct val="80000"/>
              </a:lnSpc>
            </a:pPr>
            <a:r>
              <a:rPr lang="ru-RU" altLang="ru-RU" sz="2800" b="1" dirty="0" smtClean="0">
                <a:solidFill>
                  <a:schemeClr val="tx1"/>
                </a:solidFill>
                <a:latin typeface="Times New Roman" pitchFamily="18" charset="0"/>
                <a:cs typeface="Times New Roman" pitchFamily="18" charset="0"/>
              </a:rPr>
              <a:t>Низко- и высокомолекулярные углеводы. </a:t>
            </a:r>
          </a:p>
          <a:p>
            <a:pPr>
              <a:lnSpc>
                <a:spcPct val="80000"/>
              </a:lnSpc>
              <a:buFontTx/>
              <a:buNone/>
            </a:pPr>
            <a:r>
              <a:rPr lang="ru-RU" altLang="ru-RU" sz="2800" b="1" dirty="0" smtClean="0">
                <a:solidFill>
                  <a:schemeClr val="tx1"/>
                </a:solidFill>
                <a:latin typeface="Times New Roman" pitchFamily="18" charset="0"/>
                <a:cs typeface="Times New Roman" pitchFamily="18" charset="0"/>
              </a:rPr>
              <a:t>    Между поверхностью эмали и осаждающимися белками возникают ионные связи и гидрофобные взаимодействия.</a:t>
            </a:r>
          </a:p>
          <a:p>
            <a:pPr>
              <a:lnSpc>
                <a:spcPct val="80000"/>
              </a:lnSpc>
            </a:pPr>
            <a:endParaRPr lang="ru-RU" altLang="ru-RU" sz="2800" b="1" dirty="0" smtClean="0">
              <a:solidFill>
                <a:srgbClr val="000099"/>
              </a:solidFill>
            </a:endParaRPr>
          </a:p>
          <a:p>
            <a:pPr>
              <a:lnSpc>
                <a:spcPct val="80000"/>
              </a:lnSpc>
            </a:pPr>
            <a:endParaRPr lang="ru-RU" altLang="ru-RU" sz="2800" b="1" dirty="0" smtClean="0">
              <a:solidFill>
                <a:srgbClr val="000099"/>
              </a:solidFill>
            </a:endParaRPr>
          </a:p>
          <a:p>
            <a:pPr>
              <a:lnSpc>
                <a:spcPct val="80000"/>
              </a:lnSpc>
            </a:pPr>
            <a:endParaRPr lang="ru-RU" altLang="ru-RU" sz="2800" b="1" dirty="0" smtClean="0"/>
          </a:p>
          <a:p>
            <a:pPr>
              <a:lnSpc>
                <a:spcPct val="80000"/>
              </a:lnSpc>
            </a:pPr>
            <a:endParaRPr lang="ru-RU" altLang="ru-RU" sz="2800" dirty="0" smtClean="0"/>
          </a:p>
          <a:p>
            <a:pPr>
              <a:lnSpc>
                <a:spcPct val="80000"/>
              </a:lnSpc>
            </a:pPr>
            <a:endParaRPr lang="ru-RU" altLang="ru-RU" sz="2800" dirty="0" smtClean="0"/>
          </a:p>
        </p:txBody>
      </p:sp>
      <p:pic>
        <p:nvPicPr>
          <p:cNvPr id="12292" name="Picture 4"/>
          <p:cNvPicPr>
            <a:picLocks noChangeAspect="1" noChangeArrowheads="1"/>
          </p:cNvPicPr>
          <p:nvPr/>
        </p:nvPicPr>
        <p:blipFill>
          <a:blip r:embed="rId3"/>
          <a:srcRect/>
          <a:stretch>
            <a:fillRect/>
          </a:stretch>
        </p:blipFill>
        <p:spPr bwMode="auto">
          <a:xfrm>
            <a:off x="4572000" y="2708275"/>
            <a:ext cx="2700338" cy="1512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146"/>
                                        </p:tgtEl>
                                        <p:attrNameLst>
                                          <p:attrName>style.color</p:attrName>
                                        </p:attrNameLst>
                                      </p:cBhvr>
                                      <p:to>
                                        <p:clrVal>
                                          <a:srgbClr val="C00000"/>
                                        </p:clrVal>
                                      </p:to>
                                    </p:set>
                                    <p:set>
                                      <p:cBhvr>
                                        <p:cTn id="7" dur="500" fill="hold"/>
                                        <p:tgtEl>
                                          <p:spTgt spid="6146"/>
                                        </p:tgtEl>
                                        <p:attrNameLst>
                                          <p:attrName>fillcolor</p:attrName>
                                        </p:attrNameLst>
                                      </p:cBhvr>
                                      <p:to>
                                        <p:clrVal>
                                          <a:srgbClr val="C00000"/>
                                        </p:clrVal>
                                      </p:to>
                                    </p:set>
                                    <p:set>
                                      <p:cBhvr>
                                        <p:cTn id="8" dur="500" fill="hold"/>
                                        <p:tgtEl>
                                          <p:spTgt spid="614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6147">
                                            <p:txEl>
                                              <p:pRg st="0" end="0"/>
                                            </p:txEl>
                                          </p:spTgt>
                                        </p:tgtEl>
                                        <p:attrNameLst>
                                          <p:attrName>style.color</p:attrName>
                                        </p:attrNameLst>
                                      </p:cBhvr>
                                      <p:to>
                                        <p:clrVal>
                                          <a:srgbClr val="C00000"/>
                                        </p:clrVal>
                                      </p:to>
                                    </p:set>
                                    <p:set>
                                      <p:cBhvr>
                                        <p:cTn id="13" dur="500" fill="hold"/>
                                        <p:tgtEl>
                                          <p:spTgt spid="6147">
                                            <p:txEl>
                                              <p:pRg st="0" end="0"/>
                                            </p:txEl>
                                          </p:spTgt>
                                        </p:tgtEl>
                                        <p:attrNameLst>
                                          <p:attrName>fillcolor</p:attrName>
                                        </p:attrNameLst>
                                      </p:cBhvr>
                                      <p:to>
                                        <p:clrVal>
                                          <a:srgbClr val="C00000"/>
                                        </p:clrVal>
                                      </p:to>
                                    </p:set>
                                    <p:set>
                                      <p:cBhvr>
                                        <p:cTn id="14" dur="500" fill="hold"/>
                                        <p:tgtEl>
                                          <p:spTgt spid="6147">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6147">
                                            <p:txEl>
                                              <p:pRg st="1" end="1"/>
                                            </p:txEl>
                                          </p:spTgt>
                                        </p:tgtEl>
                                        <p:attrNameLst>
                                          <p:attrName>style.color</p:attrName>
                                        </p:attrNameLst>
                                      </p:cBhvr>
                                      <p:to>
                                        <p:clrVal>
                                          <a:srgbClr val="C00000"/>
                                        </p:clrVal>
                                      </p:to>
                                    </p:set>
                                    <p:set>
                                      <p:cBhvr>
                                        <p:cTn id="17" dur="500" fill="hold"/>
                                        <p:tgtEl>
                                          <p:spTgt spid="6147">
                                            <p:txEl>
                                              <p:pRg st="1" end="1"/>
                                            </p:txEl>
                                          </p:spTgt>
                                        </p:tgtEl>
                                        <p:attrNameLst>
                                          <p:attrName>fillcolor</p:attrName>
                                        </p:attrNameLst>
                                      </p:cBhvr>
                                      <p:to>
                                        <p:clrVal>
                                          <a:srgbClr val="C00000"/>
                                        </p:clrVal>
                                      </p:to>
                                    </p:set>
                                    <p:set>
                                      <p:cBhvr>
                                        <p:cTn id="18" dur="500" fill="hold"/>
                                        <p:tgtEl>
                                          <p:spTgt spid="6147">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6147">
                                            <p:txEl>
                                              <p:pRg st="2" end="2"/>
                                            </p:txEl>
                                          </p:spTgt>
                                        </p:tgtEl>
                                        <p:attrNameLst>
                                          <p:attrName>style.color</p:attrName>
                                        </p:attrNameLst>
                                      </p:cBhvr>
                                      <p:to>
                                        <p:clrVal>
                                          <a:srgbClr val="C00000"/>
                                        </p:clrVal>
                                      </p:to>
                                    </p:set>
                                    <p:set>
                                      <p:cBhvr>
                                        <p:cTn id="21" dur="500" fill="hold"/>
                                        <p:tgtEl>
                                          <p:spTgt spid="6147">
                                            <p:txEl>
                                              <p:pRg st="2" end="2"/>
                                            </p:txEl>
                                          </p:spTgt>
                                        </p:tgtEl>
                                        <p:attrNameLst>
                                          <p:attrName>fillcolor</p:attrName>
                                        </p:attrNameLst>
                                      </p:cBhvr>
                                      <p:to>
                                        <p:clrVal>
                                          <a:srgbClr val="C00000"/>
                                        </p:clrVal>
                                      </p:to>
                                    </p:set>
                                    <p:set>
                                      <p:cBhvr>
                                        <p:cTn id="22" dur="500" fill="hold"/>
                                        <p:tgtEl>
                                          <p:spTgt spid="6147">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6147">
                                            <p:txEl>
                                              <p:pRg st="3" end="3"/>
                                            </p:txEl>
                                          </p:spTgt>
                                        </p:tgtEl>
                                        <p:attrNameLst>
                                          <p:attrName>style.color</p:attrName>
                                        </p:attrNameLst>
                                      </p:cBhvr>
                                      <p:to>
                                        <p:clrVal>
                                          <a:srgbClr val="C00000"/>
                                        </p:clrVal>
                                      </p:to>
                                    </p:set>
                                    <p:set>
                                      <p:cBhvr>
                                        <p:cTn id="25" dur="500" fill="hold"/>
                                        <p:tgtEl>
                                          <p:spTgt spid="6147">
                                            <p:txEl>
                                              <p:pRg st="3" end="3"/>
                                            </p:txEl>
                                          </p:spTgt>
                                        </p:tgtEl>
                                        <p:attrNameLst>
                                          <p:attrName>fillcolor</p:attrName>
                                        </p:attrNameLst>
                                      </p:cBhvr>
                                      <p:to>
                                        <p:clrVal>
                                          <a:srgbClr val="C00000"/>
                                        </p:clrVal>
                                      </p:to>
                                    </p:set>
                                    <p:set>
                                      <p:cBhvr>
                                        <p:cTn id="26" dur="500" fill="hold"/>
                                        <p:tgtEl>
                                          <p:spTgt spid="6147">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6147">
                                            <p:txEl>
                                              <p:pRg st="4" end="4"/>
                                            </p:txEl>
                                          </p:spTgt>
                                        </p:tgtEl>
                                        <p:attrNameLst>
                                          <p:attrName>style.color</p:attrName>
                                        </p:attrNameLst>
                                      </p:cBhvr>
                                      <p:to>
                                        <p:clrVal>
                                          <a:srgbClr val="C00000"/>
                                        </p:clrVal>
                                      </p:to>
                                    </p:set>
                                    <p:set>
                                      <p:cBhvr>
                                        <p:cTn id="29" dur="500" fill="hold"/>
                                        <p:tgtEl>
                                          <p:spTgt spid="6147">
                                            <p:txEl>
                                              <p:pRg st="4" end="4"/>
                                            </p:txEl>
                                          </p:spTgt>
                                        </p:tgtEl>
                                        <p:attrNameLst>
                                          <p:attrName>fillcolor</p:attrName>
                                        </p:attrNameLst>
                                      </p:cBhvr>
                                      <p:to>
                                        <p:clrVal>
                                          <a:srgbClr val="C00000"/>
                                        </p:clrVal>
                                      </p:to>
                                    </p:set>
                                    <p:set>
                                      <p:cBhvr>
                                        <p:cTn id="30" dur="500" fill="hold"/>
                                        <p:tgtEl>
                                          <p:spTgt spid="6147">
                                            <p:txEl>
                                              <p:pRg st="4" end="4"/>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6147">
                                            <p:txEl>
                                              <p:pRg st="6" end="6"/>
                                            </p:txEl>
                                          </p:spTgt>
                                        </p:tgtEl>
                                        <p:attrNameLst>
                                          <p:attrName>style.color</p:attrName>
                                        </p:attrNameLst>
                                      </p:cBhvr>
                                      <p:to>
                                        <p:clrVal>
                                          <a:srgbClr val="C00000"/>
                                        </p:clrVal>
                                      </p:to>
                                    </p:set>
                                    <p:set>
                                      <p:cBhvr>
                                        <p:cTn id="33" dur="500" fill="hold"/>
                                        <p:tgtEl>
                                          <p:spTgt spid="6147">
                                            <p:txEl>
                                              <p:pRg st="6" end="6"/>
                                            </p:txEl>
                                          </p:spTgt>
                                        </p:tgtEl>
                                        <p:attrNameLst>
                                          <p:attrName>fillcolor</p:attrName>
                                        </p:attrNameLst>
                                      </p:cBhvr>
                                      <p:to>
                                        <p:clrVal>
                                          <a:srgbClr val="C00000"/>
                                        </p:clrVal>
                                      </p:to>
                                    </p:set>
                                    <p:set>
                                      <p:cBhvr>
                                        <p:cTn id="34" dur="500" fill="hold"/>
                                        <p:tgtEl>
                                          <p:spTgt spid="614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8218487" cy="993775"/>
          </a:xfrm>
        </p:spPr>
        <p:txBody>
          <a:bodyPr>
            <a:normAutofit fontScale="90000"/>
          </a:bodyPr>
          <a:lstStyle/>
          <a:p>
            <a:pPr fontAlgn="auto">
              <a:spcAft>
                <a:spcPts val="0"/>
              </a:spcAft>
              <a:defRPr/>
            </a:pPr>
            <a:r>
              <a:rPr lang="ru-RU" altLang="ru-RU" sz="48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Функции пелликулы зуба</a:t>
            </a:r>
            <a:r>
              <a:rPr lang="ru-RU" altLang="ru-RU" sz="40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171" name="Rectangle 3"/>
          <p:cNvSpPr>
            <a:spLocks noGrp="1" noChangeArrowheads="1"/>
          </p:cNvSpPr>
          <p:nvPr>
            <p:ph idx="1"/>
          </p:nvPr>
        </p:nvSpPr>
        <p:spPr>
          <a:xfrm>
            <a:off x="179388" y="1785926"/>
            <a:ext cx="8507412" cy="4818074"/>
          </a:xfrm>
        </p:spPr>
        <p:txBody>
          <a:bodyPr rtlCol="0">
            <a:normAutofit/>
          </a:bodyPr>
          <a:lstStyle/>
          <a:p>
            <a:pPr marL="114300" indent="0" fontAlgn="auto">
              <a:spcAft>
                <a:spcPts val="0"/>
              </a:spcAft>
              <a:buFont typeface="Arial" pitchFamily="34" charset="0"/>
              <a:buNone/>
              <a:defRPr/>
            </a:pPr>
            <a:r>
              <a:rPr lang="ru-RU" b="1" dirty="0" smtClean="0">
                <a:latin typeface="Times New Roman" pitchFamily="18" charset="0"/>
                <a:cs typeface="Times New Roman" pitchFamily="18" charset="0"/>
              </a:rPr>
              <a:t>Приобретенная пелликула зуба (ППЗ) представляет собой барьер, через который регулируются процессы </a:t>
            </a:r>
            <a:r>
              <a:rPr lang="ru-RU" b="1" dirty="0" smtClean="0">
                <a:solidFill>
                  <a:srgbClr val="990099"/>
                </a:solidFill>
                <a:latin typeface="Times New Roman" pitchFamily="18" charset="0"/>
                <a:cs typeface="Times New Roman" pitchFamily="18" charset="0"/>
              </a:rPr>
              <a:t>минерализации и деминерализации эмали</a:t>
            </a:r>
            <a:r>
              <a:rPr lang="ru-RU" b="1" dirty="0" smtClean="0">
                <a:solidFill>
                  <a:srgbClr val="7030A0"/>
                </a:solidFill>
                <a:latin typeface="Times New Roman" pitchFamily="18" charset="0"/>
                <a:cs typeface="Times New Roman" pitchFamily="18" charset="0"/>
              </a:rPr>
              <a:t>,</a:t>
            </a:r>
            <a:r>
              <a:rPr lang="ru-RU" b="1" dirty="0" smtClean="0">
                <a:latin typeface="Times New Roman" pitchFamily="18" charset="0"/>
                <a:cs typeface="Times New Roman" pitchFamily="18" charset="0"/>
              </a:rPr>
              <a:t> а также осуществляет контроль за составом микробной флоры, участвующей в образовании зубного налета.</a:t>
            </a:r>
          </a:p>
          <a:p>
            <a:pPr marL="0" indent="0" fontAlgn="auto">
              <a:spcAft>
                <a:spcPts val="0"/>
              </a:spcAft>
              <a:buFontTx/>
              <a:buNone/>
              <a:defRPr/>
            </a:pPr>
            <a:r>
              <a:rPr lang="ru-RU" b="1" dirty="0" smtClean="0">
                <a:latin typeface="Times New Roman" pitchFamily="18" charset="0"/>
                <a:cs typeface="Times New Roman" pitchFamily="18" charset="0"/>
              </a:rPr>
              <a:t>   </a:t>
            </a:r>
          </a:p>
          <a:p>
            <a:pPr marL="0" indent="0" fontAlgn="auto">
              <a:spcAft>
                <a:spcPts val="0"/>
              </a:spcAft>
              <a:buFontTx/>
              <a:buNone/>
              <a:defRPr/>
            </a:pPr>
            <a:r>
              <a:rPr lang="ru-RU" b="1" dirty="0" smtClean="0">
                <a:latin typeface="Times New Roman" pitchFamily="18" charset="0"/>
                <a:cs typeface="Times New Roman" pitchFamily="18" charset="0"/>
              </a:rPr>
              <a:t>Рис. Микрофлора под </a:t>
            </a:r>
            <a:endParaRPr lang="ru-RU" b="1" dirty="0">
              <a:latin typeface="Times New Roman" pitchFamily="18" charset="0"/>
              <a:cs typeface="Times New Roman" pitchFamily="18" charset="0"/>
            </a:endParaRPr>
          </a:p>
          <a:p>
            <a:pPr marL="0" indent="0" fontAlgn="auto">
              <a:spcAft>
                <a:spcPts val="0"/>
              </a:spcAft>
              <a:buFontTx/>
              <a:buNone/>
              <a:defRPr/>
            </a:pPr>
            <a:r>
              <a:rPr lang="ru-RU" b="1" dirty="0" smtClean="0">
                <a:latin typeface="Times New Roman" pitchFamily="18" charset="0"/>
                <a:cs typeface="Times New Roman" pitchFamily="18" charset="0"/>
              </a:rPr>
              <a:t>        небом</a:t>
            </a:r>
            <a:r>
              <a:rPr lang="ru-RU" b="1" dirty="0" smtClean="0"/>
              <a:t>.</a:t>
            </a:r>
          </a:p>
          <a:p>
            <a:pPr fontAlgn="auto">
              <a:spcAft>
                <a:spcPts val="0"/>
              </a:spcAft>
              <a:buFont typeface="Arial" pitchFamily="34" charset="0"/>
              <a:buChar char="•"/>
              <a:defRPr/>
            </a:pPr>
            <a:endParaRPr lang="ru-RU" dirty="0" smtClean="0"/>
          </a:p>
          <a:p>
            <a:pPr fontAlgn="auto">
              <a:spcAft>
                <a:spcPts val="0"/>
              </a:spcAft>
              <a:buFontTx/>
              <a:buNone/>
              <a:defRPr/>
            </a:pPr>
            <a:endParaRPr lang="ru-RU" dirty="0" smtClean="0"/>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smtClean="0"/>
          </a:p>
        </p:txBody>
      </p:sp>
      <p:pic>
        <p:nvPicPr>
          <p:cNvPr id="13316" name="Picture 4"/>
          <p:cNvPicPr>
            <a:picLocks noChangeAspect="1" noChangeArrowheads="1"/>
          </p:cNvPicPr>
          <p:nvPr/>
        </p:nvPicPr>
        <p:blipFill>
          <a:blip r:embed="rId3"/>
          <a:srcRect/>
          <a:stretch>
            <a:fillRect/>
          </a:stretch>
        </p:blipFill>
        <p:spPr bwMode="auto">
          <a:xfrm>
            <a:off x="4067175" y="3860800"/>
            <a:ext cx="4465638"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170"/>
                                        </p:tgtEl>
                                        <p:attrNameLst>
                                          <p:attrName>style.color</p:attrName>
                                        </p:attrNameLst>
                                      </p:cBhvr>
                                      <p:to>
                                        <p:clrVal>
                                          <a:srgbClr val="C00000"/>
                                        </p:clrVal>
                                      </p:to>
                                    </p:set>
                                    <p:set>
                                      <p:cBhvr>
                                        <p:cTn id="7" dur="500" fill="hold"/>
                                        <p:tgtEl>
                                          <p:spTgt spid="7170"/>
                                        </p:tgtEl>
                                        <p:attrNameLst>
                                          <p:attrName>fillcolor</p:attrName>
                                        </p:attrNameLst>
                                      </p:cBhvr>
                                      <p:to>
                                        <p:clrVal>
                                          <a:srgbClr val="C00000"/>
                                        </p:clrVal>
                                      </p:to>
                                    </p:set>
                                    <p:set>
                                      <p:cBhvr>
                                        <p:cTn id="8" dur="500" fill="hold"/>
                                        <p:tgtEl>
                                          <p:spTgt spid="7170"/>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7171">
                                            <p:txEl>
                                              <p:pRg st="0" end="0"/>
                                            </p:txEl>
                                          </p:spTgt>
                                        </p:tgtEl>
                                        <p:attrNameLst>
                                          <p:attrName>style.color</p:attrName>
                                        </p:attrNameLst>
                                      </p:cBhvr>
                                      <p:to>
                                        <p:clrVal>
                                          <a:srgbClr val="000099"/>
                                        </p:clrVal>
                                      </p:to>
                                    </p:set>
                                    <p:set>
                                      <p:cBhvr>
                                        <p:cTn id="13" dur="500" fill="hold"/>
                                        <p:tgtEl>
                                          <p:spTgt spid="7171">
                                            <p:txEl>
                                              <p:pRg st="0" end="0"/>
                                            </p:txEl>
                                          </p:spTgt>
                                        </p:tgtEl>
                                        <p:attrNameLst>
                                          <p:attrName>fillcolor</p:attrName>
                                        </p:attrNameLst>
                                      </p:cBhvr>
                                      <p:to>
                                        <p:clrVal>
                                          <a:srgbClr val="000099"/>
                                        </p:clrVal>
                                      </p:to>
                                    </p:set>
                                    <p:set>
                                      <p:cBhvr>
                                        <p:cTn id="14" dur="500" fill="hold"/>
                                        <p:tgtEl>
                                          <p:spTgt spid="717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7171">
                                            <p:txEl>
                                              <p:pRg st="1" end="1"/>
                                            </p:txEl>
                                          </p:spTgt>
                                        </p:tgtEl>
                                        <p:attrNameLst>
                                          <p:attrName>style.color</p:attrName>
                                        </p:attrNameLst>
                                      </p:cBhvr>
                                      <p:to>
                                        <p:clrVal>
                                          <a:srgbClr val="000099"/>
                                        </p:clrVal>
                                      </p:to>
                                    </p:set>
                                    <p:set>
                                      <p:cBhvr>
                                        <p:cTn id="19" dur="500" fill="hold"/>
                                        <p:tgtEl>
                                          <p:spTgt spid="7171">
                                            <p:txEl>
                                              <p:pRg st="1" end="1"/>
                                            </p:txEl>
                                          </p:spTgt>
                                        </p:tgtEl>
                                        <p:attrNameLst>
                                          <p:attrName>fillcolor</p:attrName>
                                        </p:attrNameLst>
                                      </p:cBhvr>
                                      <p:to>
                                        <p:clrVal>
                                          <a:srgbClr val="000099"/>
                                        </p:clrVal>
                                      </p:to>
                                    </p:set>
                                    <p:set>
                                      <p:cBhvr>
                                        <p:cTn id="20" dur="500" fill="hold"/>
                                        <p:tgtEl>
                                          <p:spTgt spid="7171">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7171">
                                            <p:txEl>
                                              <p:pRg st="2" end="2"/>
                                            </p:txEl>
                                          </p:spTgt>
                                        </p:tgtEl>
                                        <p:attrNameLst>
                                          <p:attrName>style.color</p:attrName>
                                        </p:attrNameLst>
                                      </p:cBhvr>
                                      <p:to>
                                        <p:clrVal>
                                          <a:srgbClr val="000099"/>
                                        </p:clrVal>
                                      </p:to>
                                    </p:set>
                                    <p:set>
                                      <p:cBhvr>
                                        <p:cTn id="25" dur="500" fill="hold"/>
                                        <p:tgtEl>
                                          <p:spTgt spid="7171">
                                            <p:txEl>
                                              <p:pRg st="2" end="2"/>
                                            </p:txEl>
                                          </p:spTgt>
                                        </p:tgtEl>
                                        <p:attrNameLst>
                                          <p:attrName>fillcolor</p:attrName>
                                        </p:attrNameLst>
                                      </p:cBhvr>
                                      <p:to>
                                        <p:clrVal>
                                          <a:srgbClr val="000099"/>
                                        </p:clrVal>
                                      </p:to>
                                    </p:set>
                                    <p:set>
                                      <p:cBhvr>
                                        <p:cTn id="26" dur="500" fill="hold"/>
                                        <p:tgtEl>
                                          <p:spTgt spid="7171">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7171">
                                            <p:txEl>
                                              <p:pRg st="3" end="3"/>
                                            </p:txEl>
                                          </p:spTgt>
                                        </p:tgtEl>
                                        <p:attrNameLst>
                                          <p:attrName>style.color</p:attrName>
                                        </p:attrNameLst>
                                      </p:cBhvr>
                                      <p:to>
                                        <p:clrVal>
                                          <a:srgbClr val="000099"/>
                                        </p:clrVal>
                                      </p:to>
                                    </p:set>
                                    <p:set>
                                      <p:cBhvr>
                                        <p:cTn id="31" dur="500" fill="hold"/>
                                        <p:tgtEl>
                                          <p:spTgt spid="7171">
                                            <p:txEl>
                                              <p:pRg st="3" end="3"/>
                                            </p:txEl>
                                          </p:spTgt>
                                        </p:tgtEl>
                                        <p:attrNameLst>
                                          <p:attrName>fillcolor</p:attrName>
                                        </p:attrNameLst>
                                      </p:cBhvr>
                                      <p:to>
                                        <p:clrVal>
                                          <a:srgbClr val="000099"/>
                                        </p:clrVal>
                                      </p:to>
                                    </p:set>
                                    <p:set>
                                      <p:cBhvr>
                                        <p:cTn id="32" dur="500" fill="hold"/>
                                        <p:tgtEl>
                                          <p:spTgt spid="717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492125"/>
            <a:ext cx="8291512" cy="936625"/>
          </a:xfrm>
        </p:spPr>
        <p:txBody>
          <a:bodyPr/>
          <a:lstStyle/>
          <a:p>
            <a:pPr fontAlgn="auto">
              <a:spcAft>
                <a:spcPts val="0"/>
              </a:spcAft>
              <a:defRPr/>
            </a:pPr>
            <a:r>
              <a:rPr lang="ru-RU" alt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Зубной налет</a:t>
            </a:r>
          </a:p>
        </p:txBody>
      </p:sp>
      <p:sp>
        <p:nvSpPr>
          <p:cNvPr id="55299" name="Rectangle 3"/>
          <p:cNvSpPr>
            <a:spLocks noGrp="1" noChangeArrowheads="1"/>
          </p:cNvSpPr>
          <p:nvPr>
            <p:ph idx="1"/>
          </p:nvPr>
        </p:nvSpPr>
        <p:spPr>
          <a:xfrm>
            <a:off x="250825" y="1557338"/>
            <a:ext cx="8713788" cy="5184775"/>
          </a:xfrm>
        </p:spPr>
        <p:txBody>
          <a:bodyPr rtlCol="0">
            <a:normAutofit/>
          </a:bodyPr>
          <a:lstStyle/>
          <a:p>
            <a:pPr marL="114300" indent="0" fontAlgn="auto">
              <a:lnSpc>
                <a:spcPct val="90000"/>
              </a:lnSpc>
              <a:spcAft>
                <a:spcPts val="0"/>
              </a:spcAft>
              <a:buFont typeface="Arial" pitchFamily="34" charset="0"/>
              <a:buNone/>
              <a:defRPr/>
            </a:pPr>
            <a:r>
              <a:rPr lang="ru-RU" altLang="ru-RU" sz="2800" b="1" dirty="0" smtClean="0">
                <a:solidFill>
                  <a:srgbClr val="990099"/>
                </a:solidFill>
                <a:latin typeface="Times New Roman" pitchFamily="18" charset="0"/>
                <a:cs typeface="Times New Roman" pitchFamily="18" charset="0"/>
              </a:rPr>
              <a:t>Зубной налет</a:t>
            </a:r>
            <a:r>
              <a:rPr lang="ru-RU" altLang="ru-RU" sz="2800" b="1" dirty="0" smtClean="0">
                <a:solidFill>
                  <a:srgbClr val="333333"/>
                </a:solidFill>
                <a:latin typeface="Times New Roman" pitchFamily="18" charset="0"/>
                <a:cs typeface="Times New Roman" pitchFamily="18" charset="0"/>
              </a:rPr>
              <a:t> – структура, образованная при прилипании к пелликуле зуба бактерий и продуктов их жизнедеятельности, а также компонентов слюны и неорганических веществ. </a:t>
            </a:r>
          </a:p>
          <a:p>
            <a:pPr marL="114300" indent="0" fontAlgn="auto">
              <a:lnSpc>
                <a:spcPct val="90000"/>
              </a:lnSpc>
              <a:spcAft>
                <a:spcPts val="0"/>
              </a:spcAft>
              <a:buFont typeface="Arial" pitchFamily="34" charset="0"/>
              <a:buNone/>
              <a:defRPr/>
            </a:pPr>
            <a:r>
              <a:rPr lang="ru-RU" altLang="ru-RU" b="1" dirty="0" smtClean="0">
                <a:solidFill>
                  <a:srgbClr val="990099"/>
                </a:solidFill>
                <a:latin typeface="Times New Roman" pitchFamily="18" charset="0"/>
                <a:cs typeface="Times New Roman" pitchFamily="18" charset="0"/>
              </a:rPr>
              <a:t>Зубной налет</a:t>
            </a:r>
            <a:r>
              <a:rPr lang="ru-RU" altLang="ru-RU" b="1" dirty="0" smtClean="0">
                <a:solidFill>
                  <a:srgbClr val="333333"/>
                </a:solidFill>
                <a:latin typeface="Times New Roman" pitchFamily="18" charset="0"/>
                <a:cs typeface="Times New Roman" pitchFamily="18" charset="0"/>
              </a:rPr>
              <a:t> возникает путем осаждения микроорганизмов - </a:t>
            </a:r>
            <a:r>
              <a:rPr lang="ru-RU" altLang="ru-RU" b="1" dirty="0" smtClean="0">
                <a:solidFill>
                  <a:srgbClr val="990099"/>
                </a:solidFill>
                <a:latin typeface="Times New Roman" pitchFamily="18" charset="0"/>
                <a:cs typeface="Times New Roman" pitchFamily="18" charset="0"/>
              </a:rPr>
              <a:t>стрептококков, стафилококков, </a:t>
            </a:r>
            <a:r>
              <a:rPr lang="ru-RU" altLang="ru-RU" b="1" dirty="0" err="1" smtClean="0">
                <a:solidFill>
                  <a:srgbClr val="990099"/>
                </a:solidFill>
                <a:latin typeface="Times New Roman" pitchFamily="18" charset="0"/>
                <a:cs typeface="Times New Roman" pitchFamily="18" charset="0"/>
              </a:rPr>
              <a:t>лактобактерий</a:t>
            </a:r>
            <a:r>
              <a:rPr lang="ru-RU" altLang="ru-RU" b="1" dirty="0" smtClean="0">
                <a:solidFill>
                  <a:srgbClr val="990099"/>
                </a:solidFill>
                <a:latin typeface="Times New Roman" pitchFamily="18" charset="0"/>
                <a:cs typeface="Times New Roman" pitchFamily="18" charset="0"/>
              </a:rPr>
              <a:t> и др.</a:t>
            </a:r>
            <a:r>
              <a:rPr lang="ru-RU" altLang="ru-RU" b="1" dirty="0" smtClean="0">
                <a:solidFill>
                  <a:srgbClr val="333333"/>
                </a:solidFill>
                <a:latin typeface="Times New Roman" pitchFamily="18" charset="0"/>
                <a:cs typeface="Times New Roman" pitchFamily="18" charset="0"/>
              </a:rPr>
              <a:t> на поверхность пелликулы зуба и растет за счет постоянного </a:t>
            </a:r>
          </a:p>
          <a:p>
            <a:pPr marL="114300" indent="0" fontAlgn="auto">
              <a:lnSpc>
                <a:spcPct val="90000"/>
              </a:lnSpc>
              <a:spcAft>
                <a:spcPts val="0"/>
              </a:spcAft>
              <a:buFont typeface="Arial" pitchFamily="34" charset="0"/>
              <a:buNone/>
              <a:defRPr/>
            </a:pPr>
            <a:r>
              <a:rPr lang="ru-RU" altLang="ru-RU" b="1" dirty="0" smtClean="0">
                <a:solidFill>
                  <a:srgbClr val="333333"/>
                </a:solidFill>
                <a:latin typeface="Times New Roman" pitchFamily="18" charset="0"/>
                <a:cs typeface="Times New Roman" pitchFamily="18" charset="0"/>
              </a:rPr>
              <a:t>наслаивания новых видов  </a:t>
            </a:r>
          </a:p>
          <a:p>
            <a:pPr marL="114300" indent="0" fontAlgn="auto">
              <a:lnSpc>
                <a:spcPct val="90000"/>
              </a:lnSpc>
              <a:spcAft>
                <a:spcPts val="0"/>
              </a:spcAft>
              <a:buFont typeface="Arial" pitchFamily="34" charset="0"/>
              <a:buNone/>
              <a:defRPr/>
            </a:pPr>
            <a:r>
              <a:rPr lang="ru-RU" altLang="ru-RU" b="1" dirty="0" smtClean="0">
                <a:solidFill>
                  <a:srgbClr val="333333"/>
                </a:solidFill>
                <a:latin typeface="Times New Roman" pitchFamily="18" charset="0"/>
                <a:cs typeface="Times New Roman" pitchFamily="18" charset="0"/>
              </a:rPr>
              <a:t>бактерий. По некоторым данным </a:t>
            </a:r>
          </a:p>
          <a:p>
            <a:pPr marL="114300" indent="0" fontAlgn="auto">
              <a:lnSpc>
                <a:spcPct val="90000"/>
              </a:lnSpc>
              <a:spcAft>
                <a:spcPts val="0"/>
              </a:spcAft>
              <a:buFont typeface="Arial" pitchFamily="34" charset="0"/>
              <a:buNone/>
              <a:defRPr/>
            </a:pPr>
            <a:r>
              <a:rPr lang="ru-RU" altLang="ru-RU" b="1" dirty="0" smtClean="0">
                <a:solidFill>
                  <a:srgbClr val="333333"/>
                </a:solidFill>
                <a:latin typeface="Times New Roman" pitchFamily="18" charset="0"/>
                <a:cs typeface="Times New Roman" pitchFamily="18" charset="0"/>
              </a:rPr>
              <a:t>в состав зубного налета входят </a:t>
            </a:r>
          </a:p>
          <a:p>
            <a:pPr marL="114300" indent="0" fontAlgn="auto">
              <a:lnSpc>
                <a:spcPct val="90000"/>
              </a:lnSpc>
              <a:spcAft>
                <a:spcPts val="0"/>
              </a:spcAft>
              <a:buFont typeface="Arial" pitchFamily="34" charset="0"/>
              <a:buNone/>
              <a:defRPr/>
            </a:pPr>
            <a:r>
              <a:rPr lang="ru-RU" altLang="ru-RU" b="1" dirty="0" smtClean="0">
                <a:solidFill>
                  <a:srgbClr val="333333"/>
                </a:solidFill>
                <a:latin typeface="Times New Roman" pitchFamily="18" charset="0"/>
                <a:cs typeface="Times New Roman" pitchFamily="18" charset="0"/>
              </a:rPr>
              <a:t>от 400 до 1000 видов </a:t>
            </a:r>
          </a:p>
          <a:p>
            <a:pPr marL="114300" indent="0" fontAlgn="auto">
              <a:lnSpc>
                <a:spcPct val="90000"/>
              </a:lnSpc>
              <a:spcAft>
                <a:spcPts val="0"/>
              </a:spcAft>
              <a:buFont typeface="Arial" pitchFamily="34" charset="0"/>
              <a:buNone/>
              <a:defRPr/>
            </a:pPr>
            <a:r>
              <a:rPr lang="ru-RU" altLang="ru-RU" b="1" dirty="0" smtClean="0">
                <a:solidFill>
                  <a:srgbClr val="333333"/>
                </a:solidFill>
                <a:latin typeface="Times New Roman" pitchFamily="18" charset="0"/>
                <a:cs typeface="Times New Roman" pitchFamily="18" charset="0"/>
              </a:rPr>
              <a:t>микроорганизмов. </a:t>
            </a:r>
          </a:p>
        </p:txBody>
      </p:sp>
      <p:sp>
        <p:nvSpPr>
          <p:cNvPr id="14340" name="AutoShape 5" descr="Z"/>
          <p:cNvSpPr>
            <a:spLocks noChangeAspect="1" noChangeArrowheads="1"/>
          </p:cNvSpPr>
          <p:nvPr/>
        </p:nvSpPr>
        <p:spPr bwMode="auto">
          <a:xfrm>
            <a:off x="155575" y="46038"/>
            <a:ext cx="2505075" cy="1828800"/>
          </a:xfrm>
          <a:prstGeom prst="rect">
            <a:avLst/>
          </a:prstGeom>
          <a:noFill/>
          <a:ln w="9525">
            <a:noFill/>
            <a:miter lim="800000"/>
            <a:headEnd/>
            <a:tailEnd/>
          </a:ln>
        </p:spPr>
        <p:txBody>
          <a:bodyPr/>
          <a:lstStyle/>
          <a:p>
            <a:endParaRPr lang="ru-RU" altLang="ru-RU"/>
          </a:p>
        </p:txBody>
      </p:sp>
      <p:sp>
        <p:nvSpPr>
          <p:cNvPr id="14341" name="AutoShape 7" descr="Z"/>
          <p:cNvSpPr>
            <a:spLocks noChangeAspect="1" noChangeArrowheads="1"/>
          </p:cNvSpPr>
          <p:nvPr/>
        </p:nvSpPr>
        <p:spPr bwMode="auto">
          <a:xfrm>
            <a:off x="155575" y="46038"/>
            <a:ext cx="2505075" cy="1828800"/>
          </a:xfrm>
          <a:prstGeom prst="rect">
            <a:avLst/>
          </a:prstGeom>
          <a:noFill/>
          <a:ln w="9525">
            <a:noFill/>
            <a:miter lim="800000"/>
            <a:headEnd/>
            <a:tailEnd/>
          </a:ln>
        </p:spPr>
        <p:txBody>
          <a:bodyPr/>
          <a:lstStyle/>
          <a:p>
            <a:endParaRPr lang="ru-RU" altLang="ru-RU"/>
          </a:p>
        </p:txBody>
      </p:sp>
      <p:sp>
        <p:nvSpPr>
          <p:cNvPr id="14342" name="AutoShape 9" descr="Z"/>
          <p:cNvSpPr>
            <a:spLocks noChangeAspect="1" noChangeArrowheads="1"/>
          </p:cNvSpPr>
          <p:nvPr/>
        </p:nvSpPr>
        <p:spPr bwMode="auto">
          <a:xfrm>
            <a:off x="155575" y="46038"/>
            <a:ext cx="2505075" cy="1828800"/>
          </a:xfrm>
          <a:prstGeom prst="rect">
            <a:avLst/>
          </a:prstGeom>
          <a:noFill/>
          <a:ln w="9525">
            <a:noFill/>
            <a:miter lim="800000"/>
            <a:headEnd/>
            <a:tailEnd/>
          </a:ln>
        </p:spPr>
        <p:txBody>
          <a:bodyPr/>
          <a:lstStyle/>
          <a:p>
            <a:endParaRPr lang="ru-RU" altLang="ru-RU"/>
          </a:p>
        </p:txBody>
      </p:sp>
      <p:sp>
        <p:nvSpPr>
          <p:cNvPr id="14343" name="AutoShape 11" descr="Z"/>
          <p:cNvSpPr>
            <a:spLocks noChangeAspect="1" noChangeArrowheads="1"/>
          </p:cNvSpPr>
          <p:nvPr/>
        </p:nvSpPr>
        <p:spPr bwMode="auto">
          <a:xfrm>
            <a:off x="155575" y="46038"/>
            <a:ext cx="2505075" cy="1828800"/>
          </a:xfrm>
          <a:prstGeom prst="rect">
            <a:avLst/>
          </a:prstGeom>
          <a:noFill/>
          <a:ln w="9525">
            <a:noFill/>
            <a:miter lim="800000"/>
            <a:headEnd/>
            <a:tailEnd/>
          </a:ln>
        </p:spPr>
        <p:txBody>
          <a:bodyPr/>
          <a:lstStyle/>
          <a:p>
            <a:endParaRPr lang="ru-RU" altLang="ru-RU"/>
          </a:p>
        </p:txBody>
      </p:sp>
      <p:pic>
        <p:nvPicPr>
          <p:cNvPr id="14344" name="Picture 13" descr="74"/>
          <p:cNvPicPr>
            <a:picLocks noChangeAspect="1" noChangeArrowheads="1"/>
          </p:cNvPicPr>
          <p:nvPr/>
        </p:nvPicPr>
        <p:blipFill>
          <a:blip r:embed="rId3"/>
          <a:srcRect/>
          <a:stretch>
            <a:fillRect/>
          </a:stretch>
        </p:blipFill>
        <p:spPr bwMode="auto">
          <a:xfrm>
            <a:off x="5795963" y="4292600"/>
            <a:ext cx="3024187" cy="2332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194"/>
                                        </p:tgtEl>
                                        <p:attrNameLst>
                                          <p:attrName>style.color</p:attrName>
                                        </p:attrNameLst>
                                      </p:cBhvr>
                                      <p:to>
                                        <p:clrVal>
                                          <a:srgbClr val="C00000"/>
                                        </p:clrVal>
                                      </p:to>
                                    </p:set>
                                    <p:set>
                                      <p:cBhvr>
                                        <p:cTn id="7" dur="500" fill="hold"/>
                                        <p:tgtEl>
                                          <p:spTgt spid="8194"/>
                                        </p:tgtEl>
                                        <p:attrNameLst>
                                          <p:attrName>fillcolor</p:attrName>
                                        </p:attrNameLst>
                                      </p:cBhvr>
                                      <p:to>
                                        <p:clrVal>
                                          <a:srgbClr val="C00000"/>
                                        </p:clrVal>
                                      </p:to>
                                    </p:set>
                                    <p:set>
                                      <p:cBhvr>
                                        <p:cTn id="8" dur="500" fill="hold"/>
                                        <p:tgtEl>
                                          <p:spTgt spid="8194"/>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55299">
                                            <p:txEl>
                                              <p:pRg st="0" end="0"/>
                                            </p:txEl>
                                          </p:spTgt>
                                        </p:tgtEl>
                                        <p:attrNameLst>
                                          <p:attrName>style.color</p:attrName>
                                        </p:attrNameLst>
                                      </p:cBhvr>
                                      <p:to>
                                        <p:clrVal>
                                          <a:srgbClr val="000099"/>
                                        </p:clrVal>
                                      </p:to>
                                    </p:set>
                                    <p:set>
                                      <p:cBhvr>
                                        <p:cTn id="13" dur="500" fill="hold"/>
                                        <p:tgtEl>
                                          <p:spTgt spid="55299">
                                            <p:txEl>
                                              <p:pRg st="0" end="0"/>
                                            </p:txEl>
                                          </p:spTgt>
                                        </p:tgtEl>
                                        <p:attrNameLst>
                                          <p:attrName>fillcolor</p:attrName>
                                        </p:attrNameLst>
                                      </p:cBhvr>
                                      <p:to>
                                        <p:clrVal>
                                          <a:srgbClr val="000099"/>
                                        </p:clrVal>
                                      </p:to>
                                    </p:set>
                                    <p:set>
                                      <p:cBhvr>
                                        <p:cTn id="14" dur="500" fill="hold"/>
                                        <p:tgtEl>
                                          <p:spTgt spid="552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260351"/>
            <a:ext cx="8640763" cy="1382699"/>
          </a:xfrm>
        </p:spPr>
        <p:txBody>
          <a:bodyPr/>
          <a:lstStyle/>
          <a:p>
            <a:pPr fontAlgn="auto">
              <a:spcAft>
                <a:spcPts val="0"/>
              </a:spcAft>
              <a:defRPr/>
            </a:pPr>
            <a:r>
              <a:rPr lang="ru-RU" altLang="ru-RU"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Биологическая пленка – зубной налет под увеличением</a:t>
            </a:r>
          </a:p>
        </p:txBody>
      </p:sp>
      <p:pic>
        <p:nvPicPr>
          <p:cNvPr id="15363" name="Picture 5" descr="ANd9GcQXWyyPRVR8ZOgFHjRU_E_WU-cL3jqRLJmN51SyAAe8ygdHjucQ"/>
          <p:cNvPicPr>
            <a:picLocks noChangeAspect="1" noChangeArrowheads="1"/>
          </p:cNvPicPr>
          <p:nvPr/>
        </p:nvPicPr>
        <p:blipFill>
          <a:blip r:embed="rId3"/>
          <a:srcRect/>
          <a:stretch>
            <a:fillRect/>
          </a:stretch>
        </p:blipFill>
        <p:spPr bwMode="auto">
          <a:xfrm>
            <a:off x="250825" y="2420938"/>
            <a:ext cx="8642350" cy="3540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1"/>
          </p:nvPr>
        </p:nvSpPr>
        <p:spPr>
          <a:xfrm>
            <a:off x="179388" y="260350"/>
            <a:ext cx="8785225" cy="6597650"/>
          </a:xfrm>
        </p:spPr>
        <p:txBody>
          <a:bodyPr/>
          <a:lstStyle/>
          <a:p>
            <a:pPr marL="114300" indent="0" algn="ctr">
              <a:buFont typeface="Arial" charset="0"/>
              <a:buNone/>
            </a:pPr>
            <a:r>
              <a:rPr lang="ru-RU" b="1" dirty="0" smtClean="0">
                <a:solidFill>
                  <a:srgbClr val="000099"/>
                </a:solidFill>
                <a:latin typeface="Times New Roman" pitchFamily="18" charset="0"/>
                <a:cs typeface="Times New Roman" pitchFamily="18" charset="0"/>
              </a:rPr>
              <a:t>Все микроорганизмы зубного налета - это постоянные обитатели ротовой полости и в нормальных условиях безвредны. </a:t>
            </a:r>
          </a:p>
          <a:p>
            <a:pPr marL="114300" indent="0" algn="ctr">
              <a:buFont typeface="Arial" charset="0"/>
              <a:buNone/>
            </a:pPr>
            <a:endParaRPr lang="ru-RU" b="1" dirty="0" smtClean="0">
              <a:solidFill>
                <a:srgbClr val="000099"/>
              </a:solidFill>
              <a:latin typeface="Times New Roman" pitchFamily="18" charset="0"/>
              <a:cs typeface="Times New Roman" pitchFamily="18" charset="0"/>
            </a:endParaRPr>
          </a:p>
          <a:p>
            <a:pPr marL="114300" indent="0" algn="ctr">
              <a:buFont typeface="Arial" charset="0"/>
              <a:buNone/>
            </a:pPr>
            <a:r>
              <a:rPr lang="ru-RU" b="1" dirty="0" smtClean="0">
                <a:solidFill>
                  <a:srgbClr val="333333"/>
                </a:solidFill>
                <a:latin typeface="Times New Roman" pitchFamily="18" charset="0"/>
                <a:cs typeface="Times New Roman" pitchFamily="18" charset="0"/>
              </a:rPr>
              <a:t>Однако при не соблюдении гигиены полости рта,  число бактерий в налете со временем увеличивается. </a:t>
            </a:r>
          </a:p>
          <a:p>
            <a:pPr marL="114300" indent="0" algn="ctr">
              <a:buFont typeface="Arial" charset="0"/>
              <a:buNone/>
            </a:pPr>
            <a:r>
              <a:rPr lang="ru-RU" b="1" dirty="0" smtClean="0">
                <a:solidFill>
                  <a:srgbClr val="333333"/>
                </a:solidFill>
                <a:latin typeface="Times New Roman" pitchFamily="18" charset="0"/>
                <a:cs typeface="Times New Roman" pitchFamily="18" charset="0"/>
              </a:rPr>
              <a:t>Бактерии, находящиеся ближе к поверхности зуба, переходят на анаэробное дыхание, продуктами которого являются различные кислоты (</a:t>
            </a:r>
            <a:r>
              <a:rPr lang="ru-RU" b="1" dirty="0" err="1" smtClean="0">
                <a:solidFill>
                  <a:srgbClr val="333333"/>
                </a:solidFill>
                <a:latin typeface="Times New Roman" pitchFamily="18" charset="0"/>
                <a:cs typeface="Times New Roman" pitchFamily="18" charset="0"/>
              </a:rPr>
              <a:t>лактат</a:t>
            </a:r>
            <a:r>
              <a:rPr lang="ru-RU" b="1" dirty="0" smtClean="0">
                <a:solidFill>
                  <a:srgbClr val="333333"/>
                </a:solidFill>
                <a:latin typeface="Times New Roman" pitchFamily="18" charset="0"/>
                <a:cs typeface="Times New Roman" pitchFamily="18" charset="0"/>
              </a:rPr>
              <a:t> и других органический кислот). </a:t>
            </a:r>
          </a:p>
        </p:txBody>
      </p:sp>
      <p:pic>
        <p:nvPicPr>
          <p:cNvPr id="16387" name="Picture 2"/>
          <p:cNvPicPr>
            <a:picLocks noChangeAspect="1" noChangeArrowheads="1"/>
          </p:cNvPicPr>
          <p:nvPr/>
        </p:nvPicPr>
        <p:blipFill>
          <a:blip r:embed="rId2"/>
          <a:srcRect/>
          <a:stretch>
            <a:fillRect/>
          </a:stretch>
        </p:blipFill>
        <p:spPr bwMode="auto">
          <a:xfrm>
            <a:off x="2051050" y="4071942"/>
            <a:ext cx="5257800" cy="2482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1675</TotalTime>
  <Words>1702</Words>
  <Application>Microsoft Office PowerPoint</Application>
  <PresentationFormat>Экран (4:3)</PresentationFormat>
  <Paragraphs>190</Paragraphs>
  <Slides>35</Slides>
  <Notes>27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Arial Black</vt:lpstr>
      <vt:lpstr>Book Antiqua</vt:lpstr>
      <vt:lpstr>Century Gothic</vt:lpstr>
      <vt:lpstr>Times New Roman</vt:lpstr>
      <vt:lpstr>Аптека</vt:lpstr>
      <vt:lpstr>Биохимия зубного налета  и зубного камня  </vt:lpstr>
      <vt:lpstr>ПОВЕРХНОСТНЫЕ Образования НА ЗУБАХ</vt:lpstr>
      <vt:lpstr>КУТИКУЛА</vt:lpstr>
      <vt:lpstr>Приобретенная пелликула зуба </vt:lpstr>
      <vt:lpstr>В образовании пелликулы зуба участвуют:</vt:lpstr>
      <vt:lpstr>Функции пелликулы зуба </vt:lpstr>
      <vt:lpstr>Зубной налет</vt:lpstr>
      <vt:lpstr>Биологическая пленка – зубной налет под увеличением</vt:lpstr>
      <vt:lpstr>Презентация PowerPoint</vt:lpstr>
      <vt:lpstr>Слюна, из-за толщины налета, не может нейтрализовать данные кислоты, они накапливаются и со временем становятся причиной патологических изменений: зубного кариеса и воспаления десны. </vt:lpstr>
      <vt:lpstr>Формирование зубного налета</vt:lpstr>
      <vt:lpstr>СОСТАВ Зубного налетА </vt:lpstr>
      <vt:lpstr>В состав зубного налета входят:</vt:lpstr>
      <vt:lpstr>Формирование зубного налета</vt:lpstr>
      <vt:lpstr>Белки приобретенной пелликулы зуба (ППЗ) наделены защитными свойствами</vt:lpstr>
      <vt:lpstr>Процессу созревания зубного налета, сопутствует, как смена микрофлоры, так и ряд биохимических процессов:</vt:lpstr>
      <vt:lpstr>2. Результатом анаэробных процессов является закисление рн, в основном, за счет образования лактата, а также накопление продуктов  гниения аминокислот: сероводорода, аммиака, альдегидов, кетонов, фенола, крезола, скатола и других, которые обладают неприятным запахом.</vt:lpstr>
      <vt:lpstr>3. Растет активность гидролитических ферментов:  - гликозидаз, которые расщепляют углеводы и - протеиназ, гидролизующих пептидные связи в белках.  Гликозидазы отщепляют углеводные части от гликопротеинов, что приводит к резкому снижению растворимости белков и их выпадению в осадок. Полный гидролиз белков приводит к высвобожде-нию свободных аминокислот. </vt:lpstr>
      <vt:lpstr>4. Образованные под действием протеиназ аминокислоты, за счет своих отрицательных зарядов активно связывают ионы кальция и другие ионы.  Кроме того, они являются дополнительным субстратом для обеспечения жизнедеятельности микроорганизмов и синтеза ими внеклеточных полисахаридов. </vt:lpstr>
      <vt:lpstr>5. Углеводы, полученные под действием ферментов гликозидаз, а также остатки углеводов пищи используются микроорганизмами для синтеза липких полисахаридов - гликанов: декстрана (из глюкозы) и левана (из фруктозы и сахарозы).  Эти полисахариды обеспечивают склеивание или объединение микроорганизмов зубного налета и служат внеклеточным депо углеводов для микроорганизмов.</vt:lpstr>
      <vt:lpstr>Структурная формула декстрана, разветвленного полисахарида, образованного из остатков глюкозы</vt:lpstr>
      <vt:lpstr> Полисахарид леван состоит из остатков фруктозы и остатка сахарозы,  быстро гидролизуются леваназой</vt:lpstr>
      <vt:lpstr>6. Катаболизм аминокислот приводит к подщелачиванию зубного налета  за счет  процессов, сопровождающихся образованием аммиака, таких как:   - дезаминирование аминокислот,   - гидролиз уреазой мочевины,  - восстановление нитрат- и нитрит-ионов до аммиака под действием редуктаз бактерий.</vt:lpstr>
      <vt:lpstr>7. В результате подщелачивания создаются оптимальные условия для функционирования щелочной фосфатазы, которая высвобождает фосфат из органических соединений, что приводит к повышению его концентрации.</vt:lpstr>
      <vt:lpstr>В результате протекания перечисленных выше процессов, в зубном налете могут реализоваться две диаметрально противоположные ситуации:</vt:lpstr>
      <vt:lpstr>Зубной камень – патологическое  нерастворимое образование на поверхности зуба</vt:lpstr>
      <vt:lpstr>Химический состав зубного камня</vt:lpstr>
      <vt:lpstr>Формирование зубного камня</vt:lpstr>
      <vt:lpstr>Презентация PowerPoint</vt:lpstr>
      <vt:lpstr>Ферменты, вырабатываемые микроорганизмами зубного налета</vt:lpstr>
      <vt:lpstr>условия минерализации зубного налета и образования зубного камня:</vt:lpstr>
      <vt:lpstr>Зубной налет и зубной камень могут стимулировать развитие зубной патологии</vt:lpstr>
      <vt:lpstr>Презентация PowerPoint</vt:lpstr>
      <vt:lpstr>Борьба с зубным налетом</vt:lpstr>
      <vt:lpstr>СПАСИБО ЗА ВНИМАНИЕ!</vt:lpstr>
    </vt:vector>
  </TitlesOfParts>
  <Company>Пресса</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Биохимия зубного налета и зубного камня.  Роль гликопротеинов и полисахаридов в образовании зубного камня и зубного налета. Значение зубного налета и зубного камня в развитии кариеса и пародонтита, основные биохимические изменения при этих формах патологии. Строение мицелл фосфата кальция, изменения в их структуры при отклонении рН слюны от оптимального. Биохимические процессы образования зубного налета, зубного камня. Их состав, роль клеточных элементов, гликопротеинов, минеральных соединений в развитии зубного камня и зубного налета. Сахарозаменители</dc:title>
  <dc:creator>Пользователь</dc:creator>
  <cp:lastModifiedBy>Пользователь</cp:lastModifiedBy>
  <cp:revision>72</cp:revision>
  <cp:lastPrinted>2013-10-08T17:12:04Z</cp:lastPrinted>
  <dcterms:created xsi:type="dcterms:W3CDTF">2012-05-15T17:49:58Z</dcterms:created>
  <dcterms:modified xsi:type="dcterms:W3CDTF">2020-04-10T06:24:29Z</dcterms:modified>
</cp:coreProperties>
</file>